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25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626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387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8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955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836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6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52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44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42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47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06B6C-F97B-4544-8212-7B91DF67C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6C5D35A-B158-40D4-AD1D-6086B6AFD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9B6A06D-D10D-4D0F-B24D-CE7A335E7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207EBB8-4558-47A6-8413-42C230721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80AB24A-DFDE-4EA4-B37C-355E2EF41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6720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67A246F-E0FF-42C3-B6C3-86143723C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F53DC3E-BB80-42C2-A948-D2ED16460F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A694768-F32A-43E3-B98F-79BDDC740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20CB141-EA2C-4922-8CEF-894FA2A85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3AD265B-FFDE-48E9-95EA-3CD66EA1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38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19620F4-58DF-49D3-8086-6F007EA39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38DF49F-1912-47DC-B30E-C165E2E65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59FB57-270F-4F03-96E6-B07C8D753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F4E8FCF-68AC-4558-9212-2BEE8F1C1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69120FA-D117-41EF-88D7-58D83ABB9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900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168C85-9C47-4528-BE8E-51B6CC214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577496-E85F-4DF9-9F1F-4F0114FBE6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DC7C4FF-F314-4F03-975B-97851518CD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E59BB68-6FA2-439A-99A9-FA91F2C83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D4516DF-ED27-493C-BF13-0AA9951C9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AA62706-AE9C-41B0-8266-242710F27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0180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6A0426-1555-4D42-808F-5DFA69AB4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08ACE56-31D1-41A2-94A4-892844AD5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242072C-47CB-460A-B763-EF39775B10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7F7092D-A456-4C16-88D5-46937CCF70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2C7A73A-A6DA-4AF4-B6F0-C8A5CBC3D5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264E9CF-0257-4B73-A00D-FEA79F929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4396EDD-6C2D-4302-AE41-7A791C494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97B10E6-1F7A-4AC3-A5C2-936B99C3E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660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CA7CB1-C2E0-4E70-8D88-E65FB2C2A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A8D15A3-7B07-4AFB-B6A7-62C70FAA2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98055A7-79FB-495F-966C-2F25DCA91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85E691C-17FE-46D2-A18A-9F1530139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2996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7B33D61-501F-42FD-9002-A96A4309B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2EF35AE-BB9A-491A-AF77-D9F806DCB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B461FDD-A901-4285-844F-87F9A06EC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0086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EB9272-56DE-442D-82D2-EF9B40EE3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99984A6-B631-46C3-A821-C4C0FECAA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D9C858D-84C3-49C2-8771-911413D377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98AAC54-059E-45E9-AF2F-F00A553C5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A75AEB8-07A4-415F-8ADD-F766FAF56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AF0ACF-19A6-44B3-B137-E7264D980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8476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F69FA7-1024-4062-A8EC-4A2DDD76E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4C61BFB-5944-4E63-ACF5-F4EA06E1A5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EFE22BF-8EB5-42D0-9C91-04CAD7B72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629DDB9-865E-414C-BE80-F77B587D7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54ED389-71AD-4109-9711-F20D7C429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9A49FD5-48C7-4006-BFE8-0F1EB400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4904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DBB9095-1994-46CD-B76D-D8B8F0AFE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FEBEB2A-9FD7-44C8-BA85-D622F6ADB8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00133BB-7AF5-40DD-BAEF-4AD888EF7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61503E-BCB1-47CB-953A-E90322FA9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B5BCB11-B968-4BB0-88A4-4BD8ACBA5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0066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EF5E1BC-4671-4332-ADD4-13D7638F19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2014BA8-60B4-4824-9F5D-4AD1639A4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5BF8EF-2140-4916-980D-2E1EE9B0C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FA37124-D086-4EF9-94FD-1C3753E7B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51B714B-5F4B-4057-B665-DA9410109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432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371F2-24AE-4DAB-B8F6-9601B578EEFB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BFB77-9A6E-4445-AE8D-B130256236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634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4C444F1-847B-4792-8808-2B31F98BB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77203A5-C451-47B5-A379-50EA44207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EDA3351-0180-47F6-87BC-B5ABFA72F6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DDFBE-BC77-4996-ADB0-951025F7867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09/11/2022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CDC654-8778-456F-8F34-CD006D1938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EB73E91-700C-45A1-83C1-EB4B24A03A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58A2D-B72D-4038-BF86-A8782962C620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22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wm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emf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2939581" y="160338"/>
            <a:ext cx="63325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French Knowledge </a:t>
            </a:r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Organiser</a:t>
            </a:r>
          </a:p>
          <a:p>
            <a:pPr algn="ctr"/>
            <a:endParaRPr lang="en-US" sz="24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fr-FR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Scène de plage</a:t>
            </a:r>
          </a:p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endParaRPr lang="en-GB" sz="24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The National Flag of France: What You Should Know! - French Moments">
            <a:extLst>
              <a:ext uri="{FF2B5EF4-FFF2-40B4-BE49-F238E27FC236}">
                <a16:creationId xmlns:a16="http://schemas.microsoft.com/office/drawing/2014/main" xmlns="" id="{8795E8A5-E82C-46E2-AFA0-3267DE72A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8513" y="145548"/>
            <a:ext cx="1127718" cy="75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3DB29501-F27B-47E6-8A79-1F83842C11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69" y="85001"/>
            <a:ext cx="1309687" cy="8715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308" y="1368221"/>
            <a:ext cx="30757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Les </a:t>
            </a:r>
            <a:r>
              <a:rPr lang="en-GB" sz="1400" b="1" u="sng" dirty="0" err="1">
                <a:solidFill>
                  <a:prstClr val="black"/>
                </a:solidFill>
                <a:latin typeface="Comic Sans MS" panose="030F0702030302020204" pitchFamily="66" charset="0"/>
              </a:rPr>
              <a:t>objets</a:t>
            </a:r>
            <a:r>
              <a:rPr lang="en-GB" sz="14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 de la </a:t>
            </a:r>
            <a:r>
              <a:rPr lang="en-GB" sz="1400" b="1" u="sng" dirty="0" err="1">
                <a:solidFill>
                  <a:prstClr val="black"/>
                </a:solidFill>
                <a:latin typeface="Comic Sans MS" panose="030F0702030302020204" pitchFamily="66" charset="0"/>
              </a:rPr>
              <a:t>plage</a:t>
            </a:r>
            <a:r>
              <a:rPr lang="en-GB" sz="14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n-GB" sz="14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1405456" y="85001"/>
            <a:ext cx="1222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2060"/>
                </a:solidFill>
                <a:latin typeface="Comic Sans MS" panose="030F0702030302020204" pitchFamily="66" charset="0"/>
              </a:rPr>
              <a:t>Year 6</a:t>
            </a:r>
            <a:endParaRPr lang="en-GB" sz="2400" u="sng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77B022C6-FA0E-414A-A3DC-667CA30D3D2D}"/>
              </a:ext>
            </a:extLst>
          </p:cNvPr>
          <p:cNvSpPr txBox="1"/>
          <p:nvPr/>
        </p:nvSpPr>
        <p:spPr>
          <a:xfrm>
            <a:off x="9530103" y="145548"/>
            <a:ext cx="1392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Summer  </a:t>
            </a:r>
            <a:endParaRPr lang="en-GB" sz="2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25" name="Table 45">
            <a:extLst>
              <a:ext uri="{FF2B5EF4-FFF2-40B4-BE49-F238E27FC236}">
                <a16:creationId xmlns:a16="http://schemas.microsoft.com/office/drawing/2014/main" xmlns="" id="{01D678BE-796C-4916-9427-3FC424DC401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3756" y="6046882"/>
          <a:ext cx="8353750" cy="673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1609">
                  <a:extLst>
                    <a:ext uri="{9D8B030D-6E8A-4147-A177-3AD203B41FA5}">
                      <a16:colId xmlns:a16="http://schemas.microsoft.com/office/drawing/2014/main" xmlns="" val="185800219"/>
                    </a:ext>
                  </a:extLst>
                </a:gridCol>
                <a:gridCol w="708354">
                  <a:extLst>
                    <a:ext uri="{9D8B030D-6E8A-4147-A177-3AD203B41FA5}">
                      <a16:colId xmlns:a16="http://schemas.microsoft.com/office/drawing/2014/main" xmlns="" val="141201743"/>
                    </a:ext>
                  </a:extLst>
                </a:gridCol>
                <a:gridCol w="844952">
                  <a:extLst>
                    <a:ext uri="{9D8B030D-6E8A-4147-A177-3AD203B41FA5}">
                      <a16:colId xmlns:a16="http://schemas.microsoft.com/office/drawing/2014/main" xmlns="" val="2203058706"/>
                    </a:ext>
                  </a:extLst>
                </a:gridCol>
                <a:gridCol w="798653">
                  <a:extLst>
                    <a:ext uri="{9D8B030D-6E8A-4147-A177-3AD203B41FA5}">
                      <a16:colId xmlns:a16="http://schemas.microsoft.com/office/drawing/2014/main" xmlns="" val="2046585946"/>
                    </a:ext>
                  </a:extLst>
                </a:gridCol>
                <a:gridCol w="706055">
                  <a:extLst>
                    <a:ext uri="{9D8B030D-6E8A-4147-A177-3AD203B41FA5}">
                      <a16:colId xmlns:a16="http://schemas.microsoft.com/office/drawing/2014/main" xmlns="" val="3811023333"/>
                    </a:ext>
                  </a:extLst>
                </a:gridCol>
                <a:gridCol w="87967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4495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6810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3337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08802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288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bleu(e)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Rouge 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Noir</a:t>
                      </a:r>
                      <a:r>
                        <a:rPr lang="fr-FR" sz="1400" b="1" kern="12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blanche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jaune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marron 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Gris(e)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vert(e)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orange</a:t>
                      </a:r>
                      <a:endParaRPr lang="en-GB" sz="14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violet(te) </a:t>
                      </a:r>
                      <a:endParaRPr lang="en-GB" sz="1400" b="1" kern="12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25217382"/>
                  </a:ext>
                </a:extLst>
              </a:tr>
              <a:tr h="344454"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1255660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6353" t="14003" r="6903" b="6921"/>
          <a:stretch/>
        </p:blipFill>
        <p:spPr>
          <a:xfrm>
            <a:off x="138744" y="1874055"/>
            <a:ext cx="915031" cy="69932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72519" y="2578028"/>
            <a:ext cx="630301" cy="26161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Le </a:t>
            </a:r>
            <a:r>
              <a:rPr lang="en-GB" sz="11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ciel</a:t>
            </a:r>
            <a:endParaRPr lang="en-GB" sz="11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6617" t="15694" r="12329" b="10935"/>
          <a:stretch/>
        </p:blipFill>
        <p:spPr>
          <a:xfrm>
            <a:off x="1405456" y="1910993"/>
            <a:ext cx="1067902" cy="623757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1547080" y="2612599"/>
            <a:ext cx="716863" cy="26161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La </a:t>
            </a:r>
            <a:r>
              <a:rPr lang="en-GB" sz="11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mer</a:t>
            </a:r>
            <a:r>
              <a:rPr lang="en-GB" sz="1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1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/>
          <a:srcRect l="10897" t="17165" r="8679" b="10272"/>
          <a:stretch/>
        </p:blipFill>
        <p:spPr>
          <a:xfrm>
            <a:off x="2825039" y="1878253"/>
            <a:ext cx="838753" cy="630641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2869953" y="2593527"/>
            <a:ext cx="748923" cy="26161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Le sable</a:t>
            </a:r>
            <a:endParaRPr lang="en-GB" sz="11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/>
          <a:srcRect l="11410" t="16785" r="14918" b="7025"/>
          <a:stretch/>
        </p:blipFill>
        <p:spPr>
          <a:xfrm>
            <a:off x="4185554" y="1876790"/>
            <a:ext cx="662584" cy="696586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4181553" y="2612599"/>
            <a:ext cx="881973" cy="26161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Le parasol</a:t>
            </a:r>
            <a:endParaRPr lang="en-GB" sz="11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9"/>
          <a:srcRect l="8540" t="17541" r="6125" b="9767"/>
          <a:stretch/>
        </p:blipFill>
        <p:spPr>
          <a:xfrm>
            <a:off x="109291" y="3017157"/>
            <a:ext cx="944484" cy="778742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138744" y="3889524"/>
            <a:ext cx="869149" cy="26161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La </a:t>
            </a:r>
            <a:r>
              <a:rPr lang="en-GB" sz="11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plage</a:t>
            </a:r>
            <a:r>
              <a:rPr lang="en-GB" sz="1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endParaRPr lang="en-GB" sz="1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10"/>
          <a:srcRect l="12994" t="8309" r="9620" b="7142"/>
          <a:stretch/>
        </p:blipFill>
        <p:spPr>
          <a:xfrm>
            <a:off x="1332056" y="2962547"/>
            <a:ext cx="1531532" cy="937013"/>
          </a:xfrm>
          <a:prstGeom prst="rect">
            <a:avLst/>
          </a:prstGeom>
        </p:spPr>
      </p:pic>
      <p:sp>
        <p:nvSpPr>
          <p:cNvPr id="42" name="Rectangle 41"/>
          <p:cNvSpPr/>
          <p:nvPr/>
        </p:nvSpPr>
        <p:spPr>
          <a:xfrm>
            <a:off x="1398122" y="3970515"/>
            <a:ext cx="1465466" cy="26161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Le maillot de </a:t>
            </a:r>
            <a:r>
              <a:rPr lang="en-GB" sz="11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bain</a:t>
            </a:r>
            <a:r>
              <a:rPr lang="en-GB" sz="11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endParaRPr lang="en-GB" sz="11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1853" y="4546961"/>
            <a:ext cx="275107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Le </a:t>
            </a:r>
            <a:r>
              <a:rPr lang="en-GB" sz="12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ciel</a:t>
            </a:r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2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 bleu </a:t>
            </a:r>
            <a:r>
              <a:rPr lang="en-GB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The sky is </a:t>
            </a:r>
            <a:r>
              <a:rPr lang="en-GB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blue.</a:t>
            </a:r>
          </a:p>
          <a:p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La </a:t>
            </a:r>
            <a:r>
              <a:rPr lang="en-GB" sz="12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mer</a:t>
            </a:r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2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est</a:t>
            </a:r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2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verte</a:t>
            </a:r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GB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The sea is </a:t>
            </a:r>
            <a:r>
              <a:rPr lang="en-GB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green</a:t>
            </a:r>
            <a:r>
              <a:rPr lang="en-GB" sz="1200" dirty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n-GB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endParaRPr lang="en-GB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32" name="Table 43">
            <a:extLst>
              <a:ext uri="{FF2B5EF4-FFF2-40B4-BE49-F238E27FC236}">
                <a16:creationId xmlns:a16="http://schemas.microsoft.com/office/drawing/2014/main" xmlns="" id="{95E0964A-E0EF-4556-AE28-C3DC0A218F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756092" y="2522104"/>
          <a:ext cx="6349975" cy="156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7966">
                  <a:extLst>
                    <a:ext uri="{9D8B030D-6E8A-4147-A177-3AD203B41FA5}">
                      <a16:colId xmlns:a16="http://schemas.microsoft.com/office/drawing/2014/main" xmlns="" val="1020126494"/>
                    </a:ext>
                  </a:extLst>
                </a:gridCol>
                <a:gridCol w="3032009">
                  <a:extLst>
                    <a:ext uri="{9D8B030D-6E8A-4147-A177-3AD203B41FA5}">
                      <a16:colId xmlns:a16="http://schemas.microsoft.com/office/drawing/2014/main" xmlns="" val="36245650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Le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chien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regarde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  <a:endParaRPr lang="en-GB" sz="1200" b="1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dog </a:t>
                      </a:r>
                      <a:r>
                        <a:rPr lang="en-GB" sz="1200" b="0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watching. 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98032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Le bateau </a:t>
                      </a:r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glisse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 </a:t>
                      </a:r>
                      <a:endParaRPr lang="en-GB" sz="12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boat </a:t>
                      </a:r>
                      <a:r>
                        <a:rPr lang="en-GB" sz="1200" b="0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gliding.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7096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 petite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fille</a:t>
                      </a:r>
                      <a:r>
                        <a:rPr lang="en-GB" sz="1200" b="1" kern="1200" baseline="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dort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lang="en-GB" sz="12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little girl </a:t>
                      </a:r>
                      <a:r>
                        <a:rPr lang="en-GB" sz="1200" b="0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sleeping. </a:t>
                      </a:r>
                      <a:endParaRPr lang="en-GB" sz="1200" b="0" kern="12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4154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 dame </a:t>
                      </a:r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brosse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les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cheveux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de la petite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fille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  </a:t>
                      </a:r>
                      <a:endParaRPr lang="en-GB" sz="12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lady </a:t>
                      </a:r>
                      <a:r>
                        <a:rPr lang="en-GB" sz="1200" b="0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is brushing </a:t>
                      </a:r>
                      <a:r>
                        <a:rPr lang="en-GB" sz="1200" b="0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little girl’s hair. 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9421664"/>
                  </a:ext>
                </a:extLst>
              </a:tr>
            </a:tbl>
          </a:graphicData>
        </a:graphic>
      </p:graphicFrame>
      <p:pic>
        <p:nvPicPr>
          <p:cNvPr id="39" name="Picture 3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7506" y="699349"/>
            <a:ext cx="2135841" cy="1211644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7734286" y="2103065"/>
            <a:ext cx="30757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Scène de plage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962185" y="3591783"/>
            <a:ext cx="307571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Comparer les plages </a:t>
            </a:r>
            <a:endParaRPr lang="fr-FR" sz="1400" b="1" u="sng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AutoShape 2" descr="Calais : des rochers ont été installés dans le centre-ville &quot;pour empêcher  les migrants de s'installe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962185" y="4220307"/>
          <a:ext cx="8128002" cy="1664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/>
                <a:gridCol w="1354667"/>
                <a:gridCol w="1354667"/>
                <a:gridCol w="1354667"/>
                <a:gridCol w="1354667"/>
                <a:gridCol w="1354667"/>
              </a:tblGrid>
              <a:tr h="12072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35666">
                <a:tc>
                  <a:txBody>
                    <a:bodyPr/>
                    <a:lstStyle/>
                    <a:p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Une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baie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bay</a:t>
                      </a:r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Une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falaise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200" b="0" kern="12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cliff </a:t>
                      </a:r>
                      <a:endParaRPr lang="en-GB" sz="12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Une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1" kern="1200" dirty="0" err="1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grotte</a:t>
                      </a:r>
                      <a:r>
                        <a:rPr lang="en-GB" sz="1200" b="1" kern="12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200" b="0" kern="12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cave </a:t>
                      </a:r>
                      <a:endParaRPr lang="en-GB" sz="12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Des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coquillage</a:t>
                      </a:r>
                      <a:r>
                        <a:rPr lang="en-GB" sz="1200" b="1" u="sng" kern="1200" dirty="0" err="1" smtClean="0">
                          <a:solidFill>
                            <a:srgbClr val="00206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200" b="0" kern="12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Shells </a:t>
                      </a:r>
                      <a:endParaRPr lang="en-GB" sz="12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Des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rochers</a:t>
                      </a:r>
                      <a:endParaRPr lang="en-GB" sz="1200" b="1" kern="1200" dirty="0" smtClean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b="0" kern="12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Rocks </a:t>
                      </a:r>
                      <a:endParaRPr lang="en-GB" sz="12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Des </a:t>
                      </a:r>
                      <a:r>
                        <a:rPr lang="en-GB" sz="1200" b="1" kern="1200" dirty="0" err="1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cailloux</a:t>
                      </a:r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200" b="1" kern="1200" dirty="0" smtClean="0">
                          <a:solidFill>
                            <a:srgbClr val="00206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Pebbles </a:t>
                      </a:r>
                      <a:endParaRPr lang="en-GB" sz="1200" b="1" kern="1200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6" name="Picture 3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78112" y="4411214"/>
            <a:ext cx="1073053" cy="80375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300423" y="4428679"/>
            <a:ext cx="1149008" cy="76461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56566" y="4465756"/>
            <a:ext cx="1177566" cy="72841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01879" y="4447836"/>
            <a:ext cx="1094131" cy="67331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15608" y="4517906"/>
            <a:ext cx="1114495" cy="62411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854695" y="4433383"/>
            <a:ext cx="862725" cy="76165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859395" y="6097818"/>
            <a:ext cx="2733582" cy="61555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14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C’est</a:t>
            </a:r>
            <a:r>
              <a:rPr lang="en-GB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...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 It is …</a:t>
            </a:r>
          </a:p>
          <a:p>
            <a:r>
              <a:rPr lang="en-GB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Ce </a:t>
            </a:r>
            <a:r>
              <a:rPr lang="en-GB" sz="1400" b="1" dirty="0" err="1">
                <a:solidFill>
                  <a:srgbClr val="002060"/>
                </a:solidFill>
                <a:latin typeface="Comic Sans MS" panose="030F0702030302020204" pitchFamily="66" charset="0"/>
              </a:rPr>
              <a:t>n’est</a:t>
            </a:r>
            <a:r>
              <a:rPr lang="en-GB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pas ... 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It</a:t>
            </a:r>
            <a:r>
              <a:rPr lang="en-GB" sz="2000" dirty="0">
                <a:solidFill>
                  <a:prstClr val="black"/>
                </a:solidFill>
              </a:rPr>
              <a:t> 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is</a:t>
            </a:r>
            <a:r>
              <a:rPr lang="en-GB" sz="2000" dirty="0">
                <a:solidFill>
                  <a:prstClr val="black"/>
                </a:solidFill>
              </a:rPr>
              <a:t> </a:t>
            </a:r>
            <a:r>
              <a:rPr lang="en-GB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not</a:t>
            </a:r>
            <a:r>
              <a:rPr lang="en-GB" sz="2000" dirty="0">
                <a:solidFill>
                  <a:prstClr val="black"/>
                </a:solidFill>
              </a:rPr>
              <a:t> ...</a:t>
            </a:r>
          </a:p>
        </p:txBody>
      </p:sp>
      <p:pic>
        <p:nvPicPr>
          <p:cNvPr id="48" name="Picture 5" descr="MCj04124640000[1]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947" y="117527"/>
            <a:ext cx="1104782" cy="1084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10" descr="MCj03914340000[1]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4712" y="1826437"/>
            <a:ext cx="808038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292434" y="870549"/>
            <a:ext cx="829088" cy="426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93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535 0.44098 L -4.44444E-6 -1.38778E-17 " pathEditMode="relative" ptsTypes="AA">
                                      <p:cBhvr>
                                        <p:cTn id="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3_Office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Wassila MW. Mezrit</dc:creator>
  <cp:lastModifiedBy>Wassila MW. Mezrit</cp:lastModifiedBy>
  <cp:revision>1</cp:revision>
  <dcterms:created xsi:type="dcterms:W3CDTF">2022-11-09T19:09:48Z</dcterms:created>
  <dcterms:modified xsi:type="dcterms:W3CDTF">2022-11-09T19:10:05Z</dcterms:modified>
</cp:coreProperties>
</file>