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1.xml"/><Relationship Id="rId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C4C87-8E8C-41DE-8C9A-25A69A3DFE0F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AFA8A-298B-4372-9614-D015752B5D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1963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C4C87-8E8C-41DE-8C9A-25A69A3DFE0F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AFA8A-298B-4372-9614-D015752B5D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56066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C4C87-8E8C-41DE-8C9A-25A69A3DFE0F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AFA8A-298B-4372-9614-D015752B5D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73244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C4C87-8E8C-41DE-8C9A-25A69A3DFE0F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AFA8A-298B-4372-9614-D015752B5D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24627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C4C87-8E8C-41DE-8C9A-25A69A3DFE0F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AFA8A-298B-4372-9614-D015752B5D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9713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C4C87-8E8C-41DE-8C9A-25A69A3DFE0F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AFA8A-298B-4372-9614-D015752B5D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64707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C4C87-8E8C-41DE-8C9A-25A69A3DFE0F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AFA8A-298B-4372-9614-D015752B5D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01191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C4C87-8E8C-41DE-8C9A-25A69A3DFE0F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AFA8A-298B-4372-9614-D015752B5D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00880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C4C87-8E8C-41DE-8C9A-25A69A3DFE0F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AFA8A-298B-4372-9614-D015752B5D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46538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C4C87-8E8C-41DE-8C9A-25A69A3DFE0F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AFA8A-298B-4372-9614-D015752B5D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86301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C4C87-8E8C-41DE-8C9A-25A69A3DFE0F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AFA8A-298B-4372-9614-D015752B5D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44295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1106B6C-F97B-4544-8212-7B91DF67CBE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06C5D35A-B158-40D4-AD1D-6086B6AFD9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9B6A06D-D10D-4D0F-B24D-CE7A335E70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DDFBE-BC77-4996-ADB0-951025F7867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09/11/2022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207EBB8-4558-47A6-8413-42C230721B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80AB24A-DFDE-4EA4-B37C-355E2EF41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658A2D-B72D-4038-BF86-A8782962C62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78645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67A246F-E0FF-42C3-B6C3-86143723CD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F53DC3E-BB80-42C2-A948-D2ED16460F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A694768-F32A-43E3-B98F-79BDDC7404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DDFBE-BC77-4996-ADB0-951025F7867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09/11/2022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20CB141-EA2C-4922-8CEF-894FA2A853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3AD265B-FFDE-48E9-95EA-3CD66EA186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658A2D-B72D-4038-BF86-A8782962C62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18757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19620F4-58DF-49D3-8086-6F007EA397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38DF49F-1912-47DC-B30E-C165E2E652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B59FB57-270F-4F03-96E6-B07C8D753E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DDFBE-BC77-4996-ADB0-951025F7867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09/11/2022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F4E8FCF-68AC-4558-9212-2BEE8F1C1B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69120FA-D117-41EF-88D7-58D83ABB94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658A2D-B72D-4038-BF86-A8782962C62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88166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9168C85-9C47-4528-BE8E-51B6CC2145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B577496-E85F-4DF9-9F1F-4F0114FBE62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5DC7C4FF-F314-4F03-975B-97851518CD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E59BB68-6FA2-439A-99A9-FA91F2C838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DDFBE-BC77-4996-ADB0-951025F7867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09/11/2022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2D4516DF-ED27-493C-BF13-0AA9951C9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AA62706-AE9C-41B0-8266-242710F277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658A2D-B72D-4038-BF86-A8782962C62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68319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A6A0426-1555-4D42-808F-5DFA69AB4B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08ACE56-31D1-41A2-94A4-892844AD50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1242072C-47CB-460A-B763-EF39775B10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B7F7092D-A456-4C16-88D5-46937CCF70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D2C7A73A-A6DA-4AF4-B6F0-C8A5CBC3D5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E264E9CF-0257-4B73-A00D-FEA79F9299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DDFBE-BC77-4996-ADB0-951025F7867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09/11/2022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04396EDD-6C2D-4302-AE41-7A791C494E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997B10E6-1F7A-4AC3-A5C2-936B99C3E1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658A2D-B72D-4038-BF86-A8782962C62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03981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5CA7CB1-C2E0-4E70-8D88-E65FB2C2AD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0A8D15A3-7B07-4AFB-B6A7-62C70FAA20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DDFBE-BC77-4996-ADB0-951025F7867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09/11/2022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A98055A7-79FB-495F-966C-2F25DCA91D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B85E691C-17FE-46D2-A18A-9F15301391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658A2D-B72D-4038-BF86-A8782962C62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92071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57B33D61-501F-42FD-9002-A96A4309BA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DDFBE-BC77-4996-ADB0-951025F7867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09/11/2022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02EF35AE-BB9A-491A-AF77-D9F806DCB0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4B461FDD-A901-4285-844F-87F9A06EC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658A2D-B72D-4038-BF86-A8782962C62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684949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2EB9272-56DE-442D-82D2-EF9B40EE3C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99984A6-B631-46C3-A821-C4C0FECAA6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9D9C858D-84C3-49C2-8771-911413D377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698AAC54-059E-45E9-AF2F-F00A553C52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DDFBE-BC77-4996-ADB0-951025F7867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09/11/2022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FA75AEB8-07A4-415F-8ADD-F766FAF567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83AF0ACF-19A6-44B3-B137-E7264D980D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658A2D-B72D-4038-BF86-A8782962C62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080786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7F69FA7-1024-4062-A8EC-4A2DDD76E6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A4C61BFB-5944-4E63-ACF5-F4EA06E1A53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1EFE22BF-8EB5-42D0-9C91-04CAD7B72D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629DDB9-865E-414C-BE80-F77B587D7D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DDFBE-BC77-4996-ADB0-951025F7867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09/11/2022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954ED389-71AD-4109-9711-F20D7C4294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9A49FD5-48C7-4006-BFE8-0F1EB40062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658A2D-B72D-4038-BF86-A8782962C62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870399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DBB9095-1994-46CD-B76D-D8B8F0AFE8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8FEBEB2A-9FD7-44C8-BA85-D622F6ADB8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00133BB-7AF5-40DD-BAEF-4AD888EF78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DDFBE-BC77-4996-ADB0-951025F7867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09/11/2022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061503E-BCB1-47CB-953A-E90322FA9B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B5BCB11-B968-4BB0-88A4-4BD8ACBA59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658A2D-B72D-4038-BF86-A8782962C62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29940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EEF5E1BC-4671-4332-ADD4-13D7638F19E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02014BA8-60B4-4824-9F5D-4AD1639A4D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E5BF8EF-2140-4916-980D-2E1EE9B0CB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DDFBE-BC77-4996-ADB0-951025F7867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09/11/2022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FA37124-D086-4EF9-94FD-1C3753E7BF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51B714B-5F4B-4057-B665-DA9410109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658A2D-B72D-4038-BF86-A8782962C62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234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9C4C87-8E8C-41DE-8C9A-25A69A3DFE0F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0AFA8A-298B-4372-9614-D015752B5D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38939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14C444F1-847B-4792-8808-2B31F98BB8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377203A5-C451-47B5-A379-50EA44207B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EDA3351-0180-47F6-87BC-B5ABFA72F68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EDDFBE-BC77-4996-ADB0-951025F7867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09/11/2022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5CDC654-8778-456F-8F34-CD006D1938D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EB73E91-700C-45A1-83C1-EB4B24A03A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658A2D-B72D-4038-BF86-A8782962C62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8658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1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hyperlink" Target="javascript:edit(66496)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77B022C6-FA0E-414A-A3DC-667CA30D3D2D}"/>
              </a:ext>
            </a:extLst>
          </p:cNvPr>
          <p:cNvSpPr txBox="1"/>
          <p:nvPr/>
        </p:nvSpPr>
        <p:spPr>
          <a:xfrm>
            <a:off x="2587192" y="87436"/>
            <a:ext cx="63325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>
                <a:solidFill>
                  <a:srgbClr val="002060"/>
                </a:solidFill>
                <a:latin typeface="Comic Sans MS" panose="030F0702030302020204" pitchFamily="66" charset="0"/>
              </a:rPr>
              <a:t>French Knowledge </a:t>
            </a:r>
            <a:r>
              <a:rPr lang="en-GB" sz="2400" u="sng" dirty="0">
                <a:solidFill>
                  <a:srgbClr val="002060"/>
                </a:solidFill>
                <a:latin typeface="Comic Sans MS" panose="030F0702030302020204" pitchFamily="66" charset="0"/>
              </a:rPr>
              <a:t>Organiser</a:t>
            </a:r>
          </a:p>
          <a:p>
            <a:pPr algn="ctr"/>
            <a:r>
              <a:rPr lang="en-GB" sz="2400" u="sng" dirty="0">
                <a:solidFill>
                  <a:srgbClr val="002060"/>
                </a:solidFill>
                <a:latin typeface="Comic Sans MS" panose="030F0702030302020204" pitchFamily="66" charset="0"/>
              </a:rPr>
              <a:t>On </a:t>
            </a:r>
            <a:r>
              <a:rPr lang="en-GB" sz="2400" u="sng" dirty="0">
                <a:solidFill>
                  <a:srgbClr val="002060"/>
                </a:solidFill>
                <a:latin typeface="Comic Sans MS" panose="030F0702030302020204" pitchFamily="66" charset="0"/>
              </a:rPr>
              <a:t>y </a:t>
            </a:r>
            <a:r>
              <a:rPr lang="en-GB" sz="2400" u="sng" dirty="0" err="1">
                <a:solidFill>
                  <a:srgbClr val="002060"/>
                </a:solidFill>
                <a:latin typeface="Comic Sans MS" panose="030F0702030302020204" pitchFamily="66" charset="0"/>
              </a:rPr>
              <a:t>va</a:t>
            </a:r>
            <a:r>
              <a:rPr lang="en-GB" sz="2400" u="sng" dirty="0">
                <a:solidFill>
                  <a:srgbClr val="002060"/>
                </a:solidFill>
                <a:latin typeface="Comic Sans MS" panose="030F0702030302020204" pitchFamily="66" charset="0"/>
              </a:rPr>
              <a:t>! </a:t>
            </a:r>
            <a:endParaRPr lang="en-GB" sz="2400" u="sng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xmlns="" id="{682BC4B8-BDEA-40A4-8D02-6FCB62C3196A}"/>
              </a:ext>
            </a:extLst>
          </p:cNvPr>
          <p:cNvSpPr txBox="1"/>
          <p:nvPr/>
        </p:nvSpPr>
        <p:spPr>
          <a:xfrm>
            <a:off x="462795" y="4819536"/>
            <a:ext cx="455494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b="1" u="sng" dirty="0">
                <a:solidFill>
                  <a:prstClr val="black"/>
                </a:solidFill>
                <a:latin typeface="Comic Sans MS" panose="030F0702030302020204" pitchFamily="66" charset="0"/>
              </a:rPr>
              <a:t>Les </a:t>
            </a:r>
            <a:r>
              <a:rPr lang="en-GB" sz="1600" b="1" u="sng" dirty="0" err="1">
                <a:solidFill>
                  <a:prstClr val="black"/>
                </a:solidFill>
                <a:latin typeface="Comic Sans MS" panose="030F0702030302020204" pitchFamily="66" charset="0"/>
              </a:rPr>
              <a:t>couleurs</a:t>
            </a:r>
            <a:r>
              <a:rPr lang="en-GB" sz="1600" b="1" u="sng" dirty="0">
                <a:solidFill>
                  <a:prstClr val="black"/>
                </a:solidFill>
                <a:latin typeface="Comic Sans MS" panose="030F0702030302020204" pitchFamily="66" charset="0"/>
              </a:rPr>
              <a:t> – colours   </a:t>
            </a:r>
            <a:endParaRPr lang="en-GB" sz="1600" b="1" u="sng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graphicFrame>
        <p:nvGraphicFramePr>
          <p:cNvPr id="45" name="Table 45">
            <a:extLst>
              <a:ext uri="{FF2B5EF4-FFF2-40B4-BE49-F238E27FC236}">
                <a16:creationId xmlns:a16="http://schemas.microsoft.com/office/drawing/2014/main" xmlns="" id="{01D678BE-796C-4916-9427-3FC424DC401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5769" y="5273266"/>
          <a:ext cx="8353750" cy="6602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0442">
                  <a:extLst>
                    <a:ext uri="{9D8B030D-6E8A-4147-A177-3AD203B41FA5}">
                      <a16:colId xmlns:a16="http://schemas.microsoft.com/office/drawing/2014/main" xmlns="" val="185800219"/>
                    </a:ext>
                  </a:extLst>
                </a:gridCol>
                <a:gridCol w="689956">
                  <a:extLst>
                    <a:ext uri="{9D8B030D-6E8A-4147-A177-3AD203B41FA5}">
                      <a16:colId xmlns:a16="http://schemas.microsoft.com/office/drawing/2014/main" xmlns="" val="141201743"/>
                    </a:ext>
                  </a:extLst>
                </a:gridCol>
                <a:gridCol w="884517">
                  <a:extLst>
                    <a:ext uri="{9D8B030D-6E8A-4147-A177-3AD203B41FA5}">
                      <a16:colId xmlns:a16="http://schemas.microsoft.com/office/drawing/2014/main" xmlns="" val="2203058706"/>
                    </a:ext>
                  </a:extLst>
                </a:gridCol>
                <a:gridCol w="798653">
                  <a:extLst>
                    <a:ext uri="{9D8B030D-6E8A-4147-A177-3AD203B41FA5}">
                      <a16:colId xmlns:a16="http://schemas.microsoft.com/office/drawing/2014/main" xmlns="" val="2046585946"/>
                    </a:ext>
                  </a:extLst>
                </a:gridCol>
                <a:gridCol w="706055">
                  <a:extLst>
                    <a:ext uri="{9D8B030D-6E8A-4147-A177-3AD203B41FA5}">
                      <a16:colId xmlns:a16="http://schemas.microsoft.com/office/drawing/2014/main" xmlns="" val="3811023333"/>
                    </a:ext>
                  </a:extLst>
                </a:gridCol>
                <a:gridCol w="879676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44952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868102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833377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1088020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</a:tblGrid>
              <a:tr h="31577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400" b="1" kern="12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bleu(e)</a:t>
                      </a:r>
                      <a:endParaRPr lang="en-GB" sz="1400" b="1" kern="12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GB" sz="1400" b="1" kern="12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rouge </a:t>
                      </a:r>
                      <a:endParaRPr lang="en-GB" sz="1400" b="1" kern="12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400" b="1" kern="12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noir</a:t>
                      </a:r>
                      <a:r>
                        <a:rPr lang="fr-FR" sz="1400" b="1" kern="1200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(e)</a:t>
                      </a:r>
                      <a:endParaRPr lang="en-GB" sz="1400" b="1" kern="12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400" b="1" kern="12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blanche</a:t>
                      </a:r>
                      <a:endParaRPr lang="en-GB" sz="1400" b="1" kern="12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400" b="1" kern="12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jaune</a:t>
                      </a:r>
                      <a:endParaRPr lang="en-GB" sz="1400" b="1" kern="12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400" b="1" kern="12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marron </a:t>
                      </a:r>
                      <a:endParaRPr lang="en-GB" sz="1400" b="1" kern="12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400" b="1" kern="12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gris(e)</a:t>
                      </a:r>
                      <a:endParaRPr lang="en-GB" sz="1400" b="1" kern="12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b="1" kern="12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vert(e)</a:t>
                      </a:r>
                      <a:endParaRPr lang="en-GB" sz="1400" b="1" kern="12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400" b="1" kern="12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orange</a:t>
                      </a:r>
                      <a:endParaRPr lang="en-GB" sz="1400" b="1" kern="12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b="1" kern="12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violet(te) </a:t>
                      </a:r>
                      <a:endParaRPr lang="en-GB" sz="1400" b="1" kern="12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25217382"/>
                  </a:ext>
                </a:extLst>
              </a:tr>
              <a:tr h="344454">
                <a:tc>
                  <a:txBody>
                    <a:bodyPr/>
                    <a:lstStyle/>
                    <a:p>
                      <a:endParaRPr lang="en-GB" sz="1400" b="1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91255660"/>
                  </a:ext>
                </a:extLst>
              </a:tr>
            </a:tbl>
          </a:graphicData>
        </a:graphic>
      </p:graphicFrame>
      <p:pic>
        <p:nvPicPr>
          <p:cNvPr id="1026" name="Picture 2" descr="The National Flag of France: What You Should Know! - French Moments">
            <a:extLst>
              <a:ext uri="{FF2B5EF4-FFF2-40B4-BE49-F238E27FC236}">
                <a16:creationId xmlns:a16="http://schemas.microsoft.com/office/drawing/2014/main" xmlns="" id="{8795E8A5-E82C-46E2-AFA0-3267DE72A9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59247" y="85001"/>
            <a:ext cx="1127718" cy="750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xmlns="" id="{3DB29501-F27B-47E6-8A79-1F83842C11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69" y="85001"/>
            <a:ext cx="1309687" cy="871537"/>
          </a:xfrm>
          <a:prstGeom prst="rect">
            <a:avLst/>
          </a:prstGeom>
        </p:spPr>
      </p:pic>
      <p:graphicFrame>
        <p:nvGraphicFramePr>
          <p:cNvPr id="15" name="Table 14"/>
          <p:cNvGraphicFramePr>
            <a:graphicFrameLocks noGrp="1"/>
          </p:cNvGraphicFramePr>
          <p:nvPr>
            <p:extLst/>
          </p:nvPr>
        </p:nvGraphicFramePr>
        <p:xfrm>
          <a:off x="8486595" y="4249565"/>
          <a:ext cx="3645367" cy="2355657"/>
        </p:xfrm>
        <a:graphic>
          <a:graphicData uri="http://schemas.openxmlformats.org/drawingml/2006/table">
            <a:tbl>
              <a:tblPr firstRow="1" firstCol="1" bandRow="1"/>
              <a:tblGrid>
                <a:gridCol w="364536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355657">
                <a:tc>
                  <a:txBody>
                    <a:bodyPr/>
                    <a:lstStyle/>
                    <a:p>
                      <a:pPr algn="l" fontAlgn="base" hangingPunct="0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980565" algn="l"/>
                          <a:tab pos="2340610" algn="l"/>
                        </a:tabLst>
                      </a:pPr>
                      <a:endParaRPr lang="en-GB" sz="1600" b="0" kern="120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D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77B022C6-FA0E-414A-A3DC-667CA30D3D2D}"/>
              </a:ext>
            </a:extLst>
          </p:cNvPr>
          <p:cNvSpPr txBox="1"/>
          <p:nvPr/>
        </p:nvSpPr>
        <p:spPr>
          <a:xfrm>
            <a:off x="1405456" y="85001"/>
            <a:ext cx="12222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>
                <a:solidFill>
                  <a:srgbClr val="002060"/>
                </a:solidFill>
                <a:latin typeface="Comic Sans MS" panose="030F0702030302020204" pitchFamily="66" charset="0"/>
              </a:rPr>
              <a:t>Year 5</a:t>
            </a:r>
            <a:endParaRPr lang="en-GB" sz="2400" u="sng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77B022C6-FA0E-414A-A3DC-667CA30D3D2D}"/>
              </a:ext>
            </a:extLst>
          </p:cNvPr>
          <p:cNvSpPr txBox="1"/>
          <p:nvPr/>
        </p:nvSpPr>
        <p:spPr>
          <a:xfrm>
            <a:off x="9530103" y="145548"/>
            <a:ext cx="13921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2060"/>
                </a:solidFill>
                <a:latin typeface="Comic Sans MS" panose="030F0702030302020204" pitchFamily="66" charset="0"/>
              </a:rPr>
              <a:t>Summer </a:t>
            </a:r>
            <a:endParaRPr lang="en-GB" sz="2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6649B914-7DD1-4E78-862E-5949C32A5C2B}"/>
              </a:ext>
            </a:extLst>
          </p:cNvPr>
          <p:cNvSpPr txBox="1"/>
          <p:nvPr/>
        </p:nvSpPr>
        <p:spPr>
          <a:xfrm>
            <a:off x="95769" y="983905"/>
            <a:ext cx="234986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 b="1" u="sng" kern="0" dirty="0">
                <a:solidFill>
                  <a:srgbClr val="000000"/>
                </a:solidFill>
                <a:latin typeface="Comic Sans MS" panose="030F0702030302020204" pitchFamily="66" charset="0"/>
              </a:rPr>
              <a:t>Les transports- transports </a:t>
            </a:r>
            <a:endParaRPr lang="en-GB" sz="1600" u="sng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6649B914-7DD1-4E78-862E-5949C32A5C2B}"/>
              </a:ext>
            </a:extLst>
          </p:cNvPr>
          <p:cNvSpPr txBox="1"/>
          <p:nvPr/>
        </p:nvSpPr>
        <p:spPr>
          <a:xfrm>
            <a:off x="95769" y="1487593"/>
            <a:ext cx="253253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 b="1" u="sng" kern="0" dirty="0">
                <a:solidFill>
                  <a:srgbClr val="000000"/>
                </a:solidFill>
                <a:latin typeface="Comic Sans MS" panose="030F0702030302020204" pitchFamily="66" charset="0"/>
              </a:rPr>
              <a:t>Je </a:t>
            </a:r>
            <a:r>
              <a:rPr lang="en-US" sz="1600" b="1" u="sng" kern="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vais</a:t>
            </a:r>
            <a:r>
              <a:rPr lang="en-US" sz="1600" b="1" u="sng" kern="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GB" sz="1600" b="1" u="sng" kern="0" dirty="0">
                <a:solidFill>
                  <a:srgbClr val="000000"/>
                </a:solidFill>
                <a:latin typeface="Comic Sans MS" panose="030F0702030302020204" pitchFamily="66" charset="0"/>
              </a:rPr>
              <a:t>à</a:t>
            </a:r>
            <a:r>
              <a:rPr lang="en-US" sz="1600" b="1" u="sng" kern="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fr-FR" sz="1600" b="1" u="sng" kern="0" dirty="0">
                <a:solidFill>
                  <a:srgbClr val="000000"/>
                </a:solidFill>
                <a:latin typeface="Comic Sans MS" panose="030F0702030302020204" pitchFamily="66" charset="0"/>
              </a:rPr>
              <a:t>l'école….</a:t>
            </a:r>
            <a:r>
              <a:rPr lang="en-US" sz="1600" b="1" u="sng" kern="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endParaRPr lang="en-GB" sz="1600" u="sng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graphicFrame>
        <p:nvGraphicFramePr>
          <p:cNvPr id="30" name="Table 43">
            <a:extLst>
              <a:ext uri="{FF2B5EF4-FFF2-40B4-BE49-F238E27FC236}">
                <a16:creationId xmlns:a16="http://schemas.microsoft.com/office/drawing/2014/main" xmlns="" id="{95E0964A-E0EF-4556-AE28-C3DC0A218F9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71321" y="1844894"/>
          <a:ext cx="2688609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4650">
                  <a:extLst>
                    <a:ext uri="{9D8B030D-6E8A-4147-A177-3AD203B41FA5}">
                      <a16:colId xmlns:a16="http://schemas.microsoft.com/office/drawing/2014/main" xmlns="" val="1020126494"/>
                    </a:ext>
                  </a:extLst>
                </a:gridCol>
                <a:gridCol w="1473959">
                  <a:extLst>
                    <a:ext uri="{9D8B030D-6E8A-4147-A177-3AD203B41FA5}">
                      <a16:colId xmlns:a16="http://schemas.microsoft.com/office/drawing/2014/main" xmlns="" val="362456503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600" b="1" kern="1200" dirty="0" err="1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en</a:t>
                      </a:r>
                      <a:r>
                        <a:rPr lang="en-GB" sz="1600" b="1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600" b="1" kern="1200" dirty="0" err="1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voiture</a:t>
                      </a:r>
                      <a:r>
                        <a:rPr lang="en-GB" sz="1600" b="1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endParaRPr lang="en-GB" sz="1600" b="1" kern="120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by car </a:t>
                      </a:r>
                      <a:endParaRPr lang="en-GB" sz="1600" b="0" kern="120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5980320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b="1" kern="1200" dirty="0" err="1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en</a:t>
                      </a:r>
                      <a:r>
                        <a:rPr lang="en-GB" sz="1600" b="1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bus </a:t>
                      </a:r>
                      <a:endParaRPr lang="en-GB" sz="1600" b="1" kern="120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by bus </a:t>
                      </a:r>
                      <a:endParaRPr lang="en-GB" sz="1600" b="0" kern="120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6070966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b="1" kern="1200" dirty="0" err="1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en</a:t>
                      </a:r>
                      <a:r>
                        <a:rPr lang="en-GB" sz="1600" b="1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train </a:t>
                      </a:r>
                      <a:endParaRPr lang="en-GB" sz="1600" b="1" kern="120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by train </a:t>
                      </a:r>
                      <a:endParaRPr lang="en-GB" sz="1600" b="0" kern="120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441542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b="1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à </a:t>
                      </a:r>
                      <a:r>
                        <a:rPr lang="en-GB" sz="1600" b="1" kern="1200" dirty="0" err="1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vélo</a:t>
                      </a:r>
                      <a:r>
                        <a:rPr lang="en-GB" sz="1600" b="1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endParaRPr lang="en-GB" sz="1600" b="1" kern="120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By bike </a:t>
                      </a:r>
                      <a:endParaRPr lang="en-GB" sz="1600" b="0" kern="120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894216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b="1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à moto </a:t>
                      </a:r>
                      <a:endParaRPr lang="en-GB" sz="1600" b="1" kern="120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by motorbike </a:t>
                      </a:r>
                      <a:endParaRPr lang="en-GB" sz="1600" b="0" kern="120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3957423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b="1" kern="1200" dirty="0" err="1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en</a:t>
                      </a:r>
                      <a:r>
                        <a:rPr lang="en-GB" sz="1600" b="1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bateau </a:t>
                      </a:r>
                      <a:endParaRPr lang="en-GB" sz="1600" b="1" kern="120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by boat </a:t>
                      </a:r>
                      <a:endParaRPr lang="en-GB" sz="1600" b="0" kern="120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8630413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b="1" kern="1200" dirty="0" err="1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en</a:t>
                      </a:r>
                      <a:r>
                        <a:rPr lang="en-GB" sz="1600" b="1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600" b="1" kern="1200" dirty="0" err="1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avion</a:t>
                      </a:r>
                      <a:r>
                        <a:rPr lang="en-GB" sz="1600" b="1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endParaRPr lang="en-GB" sz="1600" b="1" kern="120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by plane </a:t>
                      </a:r>
                      <a:endParaRPr lang="en-GB" sz="1600" b="0" kern="120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1591348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b="1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à pied </a:t>
                      </a:r>
                      <a:endParaRPr lang="en-GB" sz="1600" b="1" kern="120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on foot </a:t>
                      </a:r>
                      <a:endParaRPr lang="en-GB" sz="1600" b="0" kern="120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721089617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81231" y="118636"/>
            <a:ext cx="1448872" cy="106634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65780" y="1741038"/>
            <a:ext cx="2512606" cy="2508527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4360583" y="1184078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prstClr val="black"/>
                </a:solidFill>
                <a:latin typeface="Comic Sans MS" panose="030F0702030302020204" pitchFamily="66" charset="0"/>
              </a:rPr>
              <a:t>North </a:t>
            </a:r>
            <a:endParaRPr lang="en-GB" sz="14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869630" y="2674137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prstClr val="black"/>
                </a:solidFill>
                <a:latin typeface="Comic Sans MS" panose="030F0702030302020204" pitchFamily="66" charset="0"/>
              </a:rPr>
              <a:t>West  </a:t>
            </a:r>
            <a:endParaRPr lang="en-GB" sz="14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913367" y="2679323"/>
            <a:ext cx="8094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prstClr val="black"/>
                </a:solidFill>
                <a:latin typeface="Comic Sans MS" panose="030F0702030302020204" pitchFamily="66" charset="0"/>
              </a:rPr>
              <a:t>East  </a:t>
            </a:r>
            <a:endParaRPr lang="en-GB" sz="14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360583" y="1411078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FF0000"/>
                </a:solidFill>
                <a:latin typeface="Comic Sans MS" panose="030F0702030302020204" pitchFamily="66" charset="0"/>
              </a:rPr>
              <a:t>Nord </a:t>
            </a:r>
            <a:endParaRPr lang="en-GB" sz="1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360583" y="4353720"/>
            <a:ext cx="13152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Sud</a:t>
            </a:r>
            <a:r>
              <a:rPr lang="en-GB" sz="14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endParaRPr lang="en-GB" sz="1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803612" y="2958590"/>
            <a:ext cx="9361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Ouest</a:t>
            </a:r>
            <a:r>
              <a:rPr lang="en-GB" sz="14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endParaRPr lang="en-GB" sz="1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930192" y="2949542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FF0000"/>
                </a:solidFill>
                <a:latin typeface="Comic Sans MS" panose="030F0702030302020204" pitchFamily="66" charset="0"/>
              </a:rPr>
              <a:t>Est  </a:t>
            </a:r>
            <a:endParaRPr lang="en-GB" sz="1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323507" y="4093803"/>
            <a:ext cx="12148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prstClr val="black"/>
                </a:solidFill>
                <a:latin typeface="Comic Sans MS" panose="030F0702030302020204" pitchFamily="66" charset="0"/>
              </a:rPr>
              <a:t>South  </a:t>
            </a:r>
            <a:endParaRPr lang="en-GB" sz="14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grpSp>
        <p:nvGrpSpPr>
          <p:cNvPr id="40" name="Group 39"/>
          <p:cNvGrpSpPr/>
          <p:nvPr/>
        </p:nvGrpSpPr>
        <p:grpSpPr>
          <a:xfrm>
            <a:off x="6781048" y="1409829"/>
            <a:ext cx="2749055" cy="1094933"/>
            <a:chOff x="1773931" y="2468809"/>
            <a:chExt cx="3882901" cy="1872208"/>
          </a:xfrm>
        </p:grpSpPr>
        <p:sp>
          <p:nvSpPr>
            <p:cNvPr id="41" name="Oval Callout 40"/>
            <p:cNvSpPr/>
            <p:nvPr/>
          </p:nvSpPr>
          <p:spPr>
            <a:xfrm>
              <a:off x="1773931" y="2468809"/>
              <a:ext cx="3228304" cy="1872208"/>
            </a:xfrm>
            <a:prstGeom prst="wedgeEllipseCallout">
              <a:avLst>
                <a:gd name="adj1" fmla="val 24312"/>
                <a:gd name="adj2" fmla="val 74817"/>
              </a:avLst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>
                <a:solidFill>
                  <a:prstClr val="white"/>
                </a:solidFill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2031944" y="2934364"/>
              <a:ext cx="3624888" cy="6773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200" dirty="0">
                  <a:solidFill>
                    <a:prstClr val="black"/>
                  </a:solidFill>
                  <a:latin typeface="Comic Sans MS" panose="030F0702030302020204" pitchFamily="66" charset="0"/>
                </a:rPr>
                <a:t>Comment vas-</a:t>
              </a:r>
              <a:r>
                <a:rPr lang="fr-FR" sz="1200" dirty="0">
                  <a:solidFill>
                    <a:prstClr val="black"/>
                  </a:solidFill>
                  <a:latin typeface="Comic Sans MS" panose="030F0702030302020204" pitchFamily="66" charset="0"/>
                </a:rPr>
                <a:t>tu</a:t>
              </a:r>
              <a:r>
                <a:rPr lang="en-GB" sz="1200" dirty="0">
                  <a:solidFill>
                    <a:prstClr val="black"/>
                  </a:solidFill>
                  <a:latin typeface="Comic Sans MS" panose="030F0702030302020204" pitchFamily="66" charset="0"/>
                </a:rPr>
                <a:t> </a:t>
              </a:r>
              <a:r>
                <a:rPr lang="en-GB" sz="1200" dirty="0">
                  <a:solidFill>
                    <a:prstClr val="black"/>
                  </a:solidFill>
                  <a:latin typeface="Comic Sans MS" panose="030F0702030302020204" pitchFamily="66" charset="0"/>
                </a:rPr>
                <a:t>à </a:t>
              </a:r>
              <a:r>
                <a:rPr lang="en-GB" sz="1200" dirty="0">
                  <a:solidFill>
                    <a:prstClr val="black"/>
                  </a:solidFill>
                  <a:latin typeface="Comic Sans MS" panose="030F0702030302020204" pitchFamily="66" charset="0"/>
                </a:rPr>
                <a:t> </a:t>
              </a:r>
              <a:r>
                <a:rPr lang="fr-FR" sz="1200" dirty="0">
                  <a:solidFill>
                    <a:prstClr val="black"/>
                  </a:solidFill>
                  <a:latin typeface="Comic Sans MS" panose="030F0702030302020204" pitchFamily="66" charset="0"/>
                </a:rPr>
                <a:t>l’école</a:t>
              </a:r>
              <a:r>
                <a:rPr lang="en-GB" sz="1400" dirty="0">
                  <a:solidFill>
                    <a:prstClr val="black"/>
                  </a:solidFill>
                  <a:latin typeface="Comic Sans MS" panose="030F0702030302020204" pitchFamily="66" charset="0"/>
                </a:rPr>
                <a:t> </a:t>
              </a:r>
              <a:r>
                <a:rPr lang="en-GB" sz="1400" dirty="0">
                  <a:solidFill>
                    <a:prstClr val="black"/>
                  </a:solidFill>
                  <a:latin typeface="Comic Sans MS" panose="030F0702030302020204" pitchFamily="66" charset="0"/>
                </a:rPr>
                <a:t>?</a:t>
              </a:r>
            </a:p>
            <a:p>
              <a:r>
                <a:rPr lang="en-GB" sz="12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How do you go to school? </a:t>
              </a:r>
              <a:endParaRPr lang="en-GB" sz="1200" dirty="0">
                <a:solidFill>
                  <a:srgbClr val="FF0000"/>
                </a:solidFill>
                <a:latin typeface="Comic Sans MS" panose="030F0702030302020204" pitchFamily="66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9132947" y="1364068"/>
            <a:ext cx="2999015" cy="1262091"/>
            <a:chOff x="2269822" y="4328528"/>
            <a:chExt cx="2712339" cy="1966175"/>
          </a:xfrm>
        </p:grpSpPr>
        <p:sp>
          <p:nvSpPr>
            <p:cNvPr id="52" name="Oval Callout 51"/>
            <p:cNvSpPr/>
            <p:nvPr/>
          </p:nvSpPr>
          <p:spPr>
            <a:xfrm>
              <a:off x="2269822" y="4328528"/>
              <a:ext cx="2712339" cy="1872835"/>
            </a:xfrm>
            <a:prstGeom prst="wedgeEllipseCallout">
              <a:avLst>
                <a:gd name="adj1" fmla="val -8116"/>
                <a:gd name="adj2" fmla="val 81714"/>
              </a:avLst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>
                <a:solidFill>
                  <a:prstClr val="white"/>
                </a:solidFill>
              </a:endParaRP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2546243" y="4712431"/>
              <a:ext cx="2363341" cy="15822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200" dirty="0" err="1">
                  <a:solidFill>
                    <a:prstClr val="black"/>
                  </a:solidFill>
                  <a:latin typeface="Comic Sans MS" panose="030F0702030302020204" pitchFamily="66" charset="0"/>
                </a:rPr>
                <a:t>J’habite</a:t>
              </a:r>
              <a:r>
                <a:rPr lang="en-GB" sz="1200" dirty="0">
                  <a:solidFill>
                    <a:prstClr val="black"/>
                  </a:solidFill>
                  <a:latin typeface="Comic Sans MS" panose="030F0702030302020204" pitchFamily="66" charset="0"/>
                </a:rPr>
                <a:t> Loin de/ </a:t>
              </a:r>
              <a:r>
                <a:rPr lang="fr-FR" sz="1200" dirty="0">
                  <a:solidFill>
                    <a:prstClr val="black"/>
                  </a:solidFill>
                  <a:latin typeface="Comic Sans MS" panose="030F0702030302020204" pitchFamily="66" charset="0"/>
                </a:rPr>
                <a:t>pré</a:t>
              </a:r>
              <a:r>
                <a:rPr lang="en-GB" sz="1200" dirty="0">
                  <a:solidFill>
                    <a:prstClr val="black"/>
                  </a:solidFill>
                  <a:latin typeface="Comic Sans MS" panose="030F0702030302020204" pitchFamily="66" charset="0"/>
                </a:rPr>
                <a:t>s de </a:t>
              </a:r>
              <a:r>
                <a:rPr lang="fr-FR" sz="1200" dirty="0">
                  <a:solidFill>
                    <a:prstClr val="black"/>
                  </a:solidFill>
                  <a:latin typeface="Comic Sans MS" panose="030F0702030302020204" pitchFamily="66" charset="0"/>
                </a:rPr>
                <a:t>l’école</a:t>
              </a:r>
              <a:r>
                <a:rPr lang="en-GB" sz="1200" dirty="0">
                  <a:solidFill>
                    <a:prstClr val="black"/>
                  </a:solidFill>
                  <a:latin typeface="Comic Sans MS" panose="030F0702030302020204" pitchFamily="66" charset="0"/>
                </a:rPr>
                <a:t> </a:t>
              </a:r>
              <a:r>
                <a:rPr lang="en-GB" sz="1200" dirty="0" err="1">
                  <a:solidFill>
                    <a:prstClr val="black"/>
                  </a:solidFill>
                  <a:latin typeface="Comic Sans MS" panose="030F0702030302020204" pitchFamily="66" charset="0"/>
                </a:rPr>
                <a:t>donc</a:t>
              </a:r>
              <a:r>
                <a:rPr lang="en-GB" sz="1200" dirty="0">
                  <a:solidFill>
                    <a:prstClr val="black"/>
                  </a:solidFill>
                  <a:latin typeface="Comic Sans MS" panose="030F0702030302020204" pitchFamily="66" charset="0"/>
                </a:rPr>
                <a:t> je </a:t>
              </a:r>
              <a:r>
                <a:rPr lang="fr-FR" sz="1200" dirty="0">
                  <a:solidFill>
                    <a:prstClr val="black"/>
                  </a:solidFill>
                  <a:latin typeface="Comic Sans MS" panose="030F0702030302020204" pitchFamily="66" charset="0"/>
                </a:rPr>
                <a:t>vais</a:t>
              </a:r>
              <a:r>
                <a:rPr lang="en-GB" sz="1200" dirty="0">
                  <a:solidFill>
                    <a:prstClr val="black"/>
                  </a:solidFill>
                  <a:latin typeface="Comic Sans MS" panose="030F0702030302020204" pitchFamily="66" charset="0"/>
                </a:rPr>
                <a:t> </a:t>
              </a:r>
              <a:r>
                <a:rPr lang="en-GB" sz="1200" dirty="0">
                  <a:solidFill>
                    <a:prstClr val="black"/>
                  </a:solidFill>
                  <a:latin typeface="Comic Sans MS" panose="030F0702030302020204" pitchFamily="66" charset="0"/>
                </a:rPr>
                <a:t>à  </a:t>
              </a:r>
              <a:r>
                <a:rPr lang="fr-FR" sz="1200" dirty="0">
                  <a:solidFill>
                    <a:prstClr val="black"/>
                  </a:solidFill>
                  <a:latin typeface="Comic Sans MS" panose="030F0702030302020204" pitchFamily="66" charset="0"/>
                </a:rPr>
                <a:t>l’école en/</a:t>
              </a:r>
              <a:r>
                <a:rPr lang="en-GB" sz="1200" dirty="0">
                  <a:solidFill>
                    <a:prstClr val="black"/>
                  </a:solidFill>
                  <a:latin typeface="Comic Sans MS" panose="030F0702030302020204" pitchFamily="66" charset="0"/>
                </a:rPr>
                <a:t>à </a:t>
              </a:r>
              <a:r>
                <a:rPr lang="en-GB" sz="1200" dirty="0">
                  <a:solidFill>
                    <a:prstClr val="black"/>
                  </a:solidFill>
                  <a:latin typeface="Comic Sans MS" panose="030F0702030302020204" pitchFamily="66" charset="0"/>
                </a:rPr>
                <a:t>….</a:t>
              </a:r>
            </a:p>
            <a:p>
              <a:r>
                <a:rPr lang="en-GB" sz="12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I live far/close to school so I go to school by….</a:t>
              </a:r>
              <a:r>
                <a:rPr lang="fr-FR" sz="12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 </a:t>
              </a:r>
              <a:r>
                <a:rPr lang="en-GB" sz="12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 </a:t>
              </a:r>
              <a:endParaRPr lang="en-GB" sz="1200" dirty="0">
                <a:solidFill>
                  <a:srgbClr val="FF0000"/>
                </a:solidFill>
                <a:latin typeface="Comic Sans MS" panose="030F0702030302020204" pitchFamily="66" charset="0"/>
              </a:endParaRPr>
            </a:p>
          </p:txBody>
        </p:sp>
      </p:grp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6"/>
          <a:srcRect l="22526" t="7818" r="20747" b="6363"/>
          <a:stretch/>
        </p:blipFill>
        <p:spPr>
          <a:xfrm>
            <a:off x="8098376" y="2884279"/>
            <a:ext cx="821377" cy="124259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31890" y="2995301"/>
            <a:ext cx="723669" cy="1150552"/>
          </a:xfrm>
          <a:prstGeom prst="rect">
            <a:avLst/>
          </a:prstGeom>
        </p:spPr>
      </p:pic>
      <p:pic>
        <p:nvPicPr>
          <p:cNvPr id="39" name="Picture 38" descr="http://lynpower.files.wordpress.com/2013/07/sunny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9321" y="4307667"/>
            <a:ext cx="727471" cy="859807"/>
          </a:xfrm>
          <a:prstGeom prst="rect">
            <a:avLst/>
          </a:prstGeom>
          <a:noFill/>
          <a:ln>
            <a:noFill/>
          </a:ln>
        </p:spPr>
      </p:pic>
      <p:sp>
        <p:nvSpPr>
          <p:cNvPr id="43" name="Rectangle 42"/>
          <p:cNvSpPr/>
          <p:nvPr/>
        </p:nvSpPr>
        <p:spPr>
          <a:xfrm>
            <a:off x="8548724" y="5167474"/>
            <a:ext cx="1026243" cy="276999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r>
              <a:rPr lang="en-GB" sz="1100" b="1" dirty="0">
                <a:solidFill>
                  <a:srgbClr val="002060"/>
                </a:solidFill>
                <a:latin typeface="Comic Sans MS" panose="030F0702030302020204" pitchFamily="66" charset="0"/>
              </a:rPr>
              <a:t>Il</a:t>
            </a:r>
            <a:r>
              <a:rPr lang="en-GB" sz="1200" b="1" dirty="0">
                <a:solidFill>
                  <a:prstClr val="black"/>
                </a:solidFill>
                <a:latin typeface="Twinkl Cursive Unlooped Thin" panose="02000000000000000000" pitchFamily="2" charset="0"/>
              </a:rPr>
              <a:t> </a:t>
            </a:r>
            <a:r>
              <a:rPr lang="en-GB" sz="1100" b="1" dirty="0">
                <a:solidFill>
                  <a:srgbClr val="002060"/>
                </a:solidFill>
                <a:latin typeface="Comic Sans MS" panose="030F0702030302020204" pitchFamily="66" charset="0"/>
              </a:rPr>
              <a:t>fait</a:t>
            </a:r>
            <a:r>
              <a:rPr lang="en-GB" sz="1200" b="1" dirty="0">
                <a:solidFill>
                  <a:prstClr val="black"/>
                </a:solidFill>
                <a:latin typeface="Twinkl Cursive Unlooped Thin" panose="02000000000000000000" pitchFamily="2" charset="0"/>
              </a:rPr>
              <a:t> </a:t>
            </a:r>
            <a:r>
              <a:rPr lang="en-GB" sz="1100" b="1" dirty="0">
                <a:solidFill>
                  <a:srgbClr val="002060"/>
                </a:solidFill>
                <a:latin typeface="Comic Sans MS" panose="030F0702030302020204" pitchFamily="66" charset="0"/>
              </a:rPr>
              <a:t>beau.</a:t>
            </a:r>
            <a:endParaRPr lang="en-GB" sz="11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992575" y="4339768"/>
            <a:ext cx="602298" cy="726562"/>
          </a:xfrm>
          <a:prstGeom prst="rect">
            <a:avLst/>
          </a:prstGeom>
        </p:spPr>
      </p:pic>
      <p:sp>
        <p:nvSpPr>
          <p:cNvPr id="47" name="TextBox 46"/>
          <p:cNvSpPr txBox="1"/>
          <p:nvPr/>
        </p:nvSpPr>
        <p:spPr>
          <a:xfrm>
            <a:off x="9651184" y="5198252"/>
            <a:ext cx="1228221" cy="261610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>
            <a:defPPr>
              <a:defRPr lang="en-US"/>
            </a:defPPr>
            <a:lvl1pPr>
              <a:defRPr sz="1200">
                <a:solidFill>
                  <a:srgbClr val="002060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GB" sz="1100" b="1" dirty="0"/>
              <a:t>IL fait </a:t>
            </a:r>
            <a:r>
              <a:rPr lang="en-GB" sz="1100" b="1" dirty="0" err="1"/>
              <a:t>chaud</a:t>
            </a:r>
            <a:r>
              <a:rPr lang="en-GB" sz="1100" b="1" dirty="0"/>
              <a:t>. </a:t>
            </a:r>
          </a:p>
        </p:txBody>
      </p:sp>
      <p:pic>
        <p:nvPicPr>
          <p:cNvPr id="48" name="il_fi" descr="http://sweetclipart.com/multisite/sweetclipart/files/little_rain_cloud_2.png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1511" y="4409469"/>
            <a:ext cx="702815" cy="504056"/>
          </a:xfrm>
          <a:prstGeom prst="rect">
            <a:avLst/>
          </a:prstGeom>
          <a:noFill/>
          <a:ln>
            <a:noFill/>
          </a:ln>
        </p:spPr>
      </p:pic>
      <p:sp>
        <p:nvSpPr>
          <p:cNvPr id="49" name="Rectangle 48"/>
          <p:cNvSpPr/>
          <p:nvPr/>
        </p:nvSpPr>
        <p:spPr>
          <a:xfrm>
            <a:off x="11094828" y="5106559"/>
            <a:ext cx="8226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prstClr val="black"/>
                </a:solidFill>
              </a:rPr>
              <a:t> </a:t>
            </a:r>
            <a:r>
              <a:rPr lang="en-GB" sz="1100" b="1" dirty="0">
                <a:solidFill>
                  <a:srgbClr val="002060"/>
                </a:solidFill>
                <a:latin typeface="Comic Sans MS" panose="030F0702030302020204" pitchFamily="66" charset="0"/>
              </a:rPr>
              <a:t>Il</a:t>
            </a:r>
            <a:r>
              <a:rPr lang="en-GB" b="1" dirty="0">
                <a:solidFill>
                  <a:prstClr val="black"/>
                </a:solidFill>
                <a:latin typeface="Twinkl Cursive Unlooped Thin" panose="02000000000000000000" pitchFamily="2" charset="0"/>
              </a:rPr>
              <a:t> </a:t>
            </a:r>
            <a:r>
              <a:rPr lang="en-GB" sz="1100" b="1" dirty="0" err="1">
                <a:solidFill>
                  <a:srgbClr val="002060"/>
                </a:solidFill>
                <a:latin typeface="Comic Sans MS" panose="030F0702030302020204" pitchFamily="66" charset="0"/>
              </a:rPr>
              <a:t>pleut</a:t>
            </a:r>
            <a:r>
              <a:rPr lang="en-GB" sz="1100" b="1" dirty="0">
                <a:solidFill>
                  <a:srgbClr val="002060"/>
                </a:solidFill>
                <a:latin typeface="Comic Sans MS" panose="030F0702030302020204" pitchFamily="66" charset="0"/>
              </a:rPr>
              <a:t>.</a:t>
            </a:r>
            <a:endParaRPr lang="en-GB" sz="11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0" name="il_fi" descr="http://www.clipartpal.com/_thumbs/pd/weather/windy_5.png"/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2240" y="5591489"/>
            <a:ext cx="700335" cy="581192"/>
          </a:xfrm>
          <a:prstGeom prst="rect">
            <a:avLst/>
          </a:prstGeom>
          <a:noFill/>
          <a:ln>
            <a:noFill/>
          </a:ln>
        </p:spPr>
      </p:pic>
      <p:sp>
        <p:nvSpPr>
          <p:cNvPr id="56" name="Rectangle 55"/>
          <p:cNvSpPr/>
          <p:nvPr/>
        </p:nvSpPr>
        <p:spPr>
          <a:xfrm>
            <a:off x="9101233" y="6144312"/>
            <a:ext cx="12442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100" b="1" dirty="0">
                <a:solidFill>
                  <a:srgbClr val="002060"/>
                </a:solidFill>
                <a:latin typeface="Comic Sans MS" panose="030F0702030302020204" pitchFamily="66" charset="0"/>
              </a:rPr>
              <a:t>Il y a du</a:t>
            </a:r>
            <a:r>
              <a:rPr lang="en-GB" b="1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GB" sz="1100" b="1" dirty="0">
                <a:solidFill>
                  <a:srgbClr val="002060"/>
                </a:solidFill>
                <a:latin typeface="Comic Sans MS" panose="030F0702030302020204" pitchFamily="66" charset="0"/>
              </a:rPr>
              <a:t>vent.</a:t>
            </a:r>
            <a:endParaRPr lang="en-GB" sz="11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7" name="Picture 56" descr="Thermometer Cold Clip Art">
            <a:hlinkClick r:id="rId12"/>
          </p:cNvPr>
          <p:cNvPicPr/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8817" y="5608336"/>
            <a:ext cx="289238" cy="432048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783225" y="5524696"/>
            <a:ext cx="521003" cy="601985"/>
          </a:xfrm>
          <a:prstGeom prst="rect">
            <a:avLst/>
          </a:prstGeom>
        </p:spPr>
      </p:pic>
      <p:sp>
        <p:nvSpPr>
          <p:cNvPr id="59" name="Rectangle 58"/>
          <p:cNvSpPr/>
          <p:nvPr/>
        </p:nvSpPr>
        <p:spPr>
          <a:xfrm>
            <a:off x="10554211" y="6186375"/>
            <a:ext cx="113685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100" b="1" dirty="0">
                <a:solidFill>
                  <a:srgbClr val="002060"/>
                </a:solidFill>
                <a:latin typeface="Comic Sans MS" panose="030F0702030302020204" pitchFamily="66" charset="0"/>
              </a:rPr>
              <a:t>Il fait </a:t>
            </a:r>
            <a:r>
              <a:rPr lang="en-GB" sz="1100" b="1" dirty="0" err="1">
                <a:solidFill>
                  <a:srgbClr val="002060"/>
                </a:solidFill>
                <a:latin typeface="Comic Sans MS" panose="030F0702030302020204" pitchFamily="66" charset="0"/>
              </a:rPr>
              <a:t>froid</a:t>
            </a:r>
            <a:r>
              <a:rPr lang="en-GB" sz="1100" b="1" dirty="0">
                <a:solidFill>
                  <a:srgbClr val="002060"/>
                </a:solidFill>
                <a:latin typeface="Comic Sans MS" panose="030F0702030302020204" pitchFamily="66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034574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140</Words>
  <Application>Microsoft Office PowerPoint</Application>
  <PresentationFormat>Widescreen</PresentationFormat>
  <Paragraphs>50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Comic Sans MS</vt:lpstr>
      <vt:lpstr>Twinkl Cursive Unlooped Thin</vt:lpstr>
      <vt:lpstr>Office Theme</vt:lpstr>
      <vt:lpstr>3_Office Theme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Wassila MW. Mezrit</dc:creator>
  <cp:lastModifiedBy>Wassila MW. Mezrit</cp:lastModifiedBy>
  <cp:revision>1</cp:revision>
  <dcterms:created xsi:type="dcterms:W3CDTF">2022-11-09T19:09:03Z</dcterms:created>
  <dcterms:modified xsi:type="dcterms:W3CDTF">2022-11-09T19:09:20Z</dcterms:modified>
</cp:coreProperties>
</file>