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818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331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886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20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17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676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415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179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1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91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97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06B6C-F97B-4544-8212-7B91DF67C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C5D35A-B158-40D4-AD1D-6086B6AFD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9B6A06D-D10D-4D0F-B24D-CE7A335E7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07EBB8-4558-47A6-8413-42C230721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0AB24A-DFDE-4EA4-B37C-355E2EF41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3592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7A246F-E0FF-42C3-B6C3-86143723C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53DC3E-BB80-42C2-A948-D2ED16460F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694768-F32A-43E3-B98F-79BDDC740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20CB141-EA2C-4922-8CEF-894FA2A85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3AD265B-FFDE-48E9-95EA-3CD66EA1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6652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620F4-58DF-49D3-8086-6F007EA39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38DF49F-1912-47DC-B30E-C165E2E65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59FB57-270F-4F03-96E6-B07C8D753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F4E8FCF-68AC-4558-9212-2BEE8F1C1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69120FA-D117-41EF-88D7-58D83ABB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717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168C85-9C47-4528-BE8E-51B6CC214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577496-E85F-4DF9-9F1F-4F0114FBE6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DC7C4FF-F314-4F03-975B-97851518CD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E59BB68-6FA2-439A-99A9-FA91F2C83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D4516DF-ED27-493C-BF13-0AA9951C9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AA62706-AE9C-41B0-8266-242710F27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136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6A0426-1555-4D42-808F-5DFA69AB4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08ACE56-31D1-41A2-94A4-892844AD5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42072C-47CB-460A-B763-EF39775B1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7F7092D-A456-4C16-88D5-46937CCF70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2C7A73A-A6DA-4AF4-B6F0-C8A5CBC3D5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264E9CF-0257-4B73-A00D-FEA79F929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4396EDD-6C2D-4302-AE41-7A791C49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97B10E6-1F7A-4AC3-A5C2-936B99C3E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103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CA7CB1-C2E0-4E70-8D88-E65FB2C2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A8D15A3-7B07-4AFB-B6A7-62C70FAA2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98055A7-79FB-495F-966C-2F25DCA91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85E691C-17FE-46D2-A18A-9F1530139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852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7B33D61-501F-42FD-9002-A96A4309B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2EF35AE-BB9A-491A-AF77-D9F806DCB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B461FDD-A901-4285-844F-87F9A06EC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2286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EB9272-56DE-442D-82D2-EF9B40EE3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9984A6-B631-46C3-A821-C4C0FECAA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D9C858D-84C3-49C2-8771-911413D37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98AAC54-059E-45E9-AF2F-F00A553C5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A75AEB8-07A4-415F-8ADD-F766FAF56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AF0ACF-19A6-44B3-B137-E7264D980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997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F69FA7-1024-4062-A8EC-4A2DDD76E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4C61BFB-5944-4E63-ACF5-F4EA06E1A5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EFE22BF-8EB5-42D0-9C91-04CAD7B72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29DDB9-865E-414C-BE80-F77B587D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54ED389-71AD-4109-9711-F20D7C429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9A49FD5-48C7-4006-BFE8-0F1EB400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35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B9095-1994-46CD-B76D-D8B8F0AF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EBEB2A-9FD7-44C8-BA85-D622F6ADB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00133BB-7AF5-40DD-BAEF-4AD888EF7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61503E-BCB1-47CB-953A-E90322FA9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B5BCB11-B968-4BB0-88A4-4BD8ACBA5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8889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EF5E1BC-4671-4332-ADD4-13D7638F19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014BA8-60B4-4824-9F5D-4AD1639A4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5BF8EF-2140-4916-980D-2E1EE9B0C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A37124-D086-4EF9-94FD-1C3753E7B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1B714B-5F4B-4057-B665-DA941010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712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16F2-33F7-49EB-BBE6-0ECF9F3FD31C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601B8-B46A-4BBB-8DB1-5B027597A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6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4C444F1-847B-4792-8808-2B31F98BB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77203A5-C451-47B5-A379-50EA44207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DA3351-0180-47F6-87BC-B5ABFA72F6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CDC654-8778-456F-8F34-CD006D193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B73E91-700C-45A1-83C1-EB4B24A03A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683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3047071" y="88238"/>
            <a:ext cx="6332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French Knowledge </a:t>
            </a:r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Organiser</a:t>
            </a:r>
          </a:p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Portrait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National Flag of France: What You Should Know! - French Moments">
            <a:extLst>
              <a:ext uri="{FF2B5EF4-FFF2-40B4-BE49-F238E27FC236}">
                <a16:creationId xmlns:a16="http://schemas.microsoft.com/office/drawing/2014/main" xmlns="" id="{8795E8A5-E82C-46E2-AFA0-3267DE72A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513" y="145548"/>
            <a:ext cx="1127718" cy="75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3DB29501-F27B-47E6-8A79-1F83842C1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9" y="85001"/>
            <a:ext cx="1309687" cy="871537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1405456" y="85001"/>
            <a:ext cx="1222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Year 4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9530103" y="145548"/>
            <a:ext cx="139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Summer  </a:t>
            </a: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682BC4B8-BDEA-40A4-8D02-6FCB62C3196A}"/>
              </a:ext>
            </a:extLst>
          </p:cNvPr>
          <p:cNvSpPr txBox="1"/>
          <p:nvPr/>
        </p:nvSpPr>
        <p:spPr>
          <a:xfrm>
            <a:off x="102129" y="4956688"/>
            <a:ext cx="4554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Les </a:t>
            </a:r>
            <a:r>
              <a:rPr lang="en-GB" sz="1600" b="1" u="sng" dirty="0" err="1">
                <a:solidFill>
                  <a:prstClr val="black"/>
                </a:solidFill>
                <a:latin typeface="Comic Sans MS" panose="030F0702030302020204" pitchFamily="66" charset="0"/>
              </a:rPr>
              <a:t>couleurs</a:t>
            </a:r>
            <a:r>
              <a:rPr lang="en-GB" sz="16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 – colours   </a:t>
            </a:r>
            <a:endParaRPr lang="en-GB" sz="16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1" name="Table 45">
            <a:extLst>
              <a:ext uri="{FF2B5EF4-FFF2-40B4-BE49-F238E27FC236}">
                <a16:creationId xmlns:a16="http://schemas.microsoft.com/office/drawing/2014/main" xmlns="" id="{01D678BE-796C-4916-9427-3FC424DC401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129" y="5329331"/>
          <a:ext cx="8353750" cy="862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609">
                  <a:extLst>
                    <a:ext uri="{9D8B030D-6E8A-4147-A177-3AD203B41FA5}">
                      <a16:colId xmlns:a16="http://schemas.microsoft.com/office/drawing/2014/main" xmlns="" val="185800219"/>
                    </a:ext>
                  </a:extLst>
                </a:gridCol>
                <a:gridCol w="708354">
                  <a:extLst>
                    <a:ext uri="{9D8B030D-6E8A-4147-A177-3AD203B41FA5}">
                      <a16:colId xmlns:a16="http://schemas.microsoft.com/office/drawing/2014/main" xmlns="" val="141201743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xmlns="" val="2203058706"/>
                    </a:ext>
                  </a:extLst>
                </a:gridCol>
                <a:gridCol w="798653">
                  <a:extLst>
                    <a:ext uri="{9D8B030D-6E8A-4147-A177-3AD203B41FA5}">
                      <a16:colId xmlns:a16="http://schemas.microsoft.com/office/drawing/2014/main" xmlns="" val="2046585946"/>
                    </a:ext>
                  </a:extLst>
                </a:gridCol>
                <a:gridCol w="706055">
                  <a:extLst>
                    <a:ext uri="{9D8B030D-6E8A-4147-A177-3AD203B41FA5}">
                      <a16:colId xmlns:a16="http://schemas.microsoft.com/office/drawing/2014/main" xmlns="" val="3811023333"/>
                    </a:ext>
                  </a:extLst>
                </a:gridCol>
                <a:gridCol w="87967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6810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3337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08802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288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bleu(e)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Rouge 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fr-FR" sz="1400" b="1" kern="12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blanche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jaune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marron 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Gris(e)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vert(e)</a:t>
                      </a:r>
                      <a:endParaRPr lang="en-GB" sz="1400" b="1" kern="12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orange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violet(te) </a:t>
                      </a:r>
                      <a:endParaRPr lang="en-GB" sz="1400" b="1" kern="12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5217382"/>
                  </a:ext>
                </a:extLst>
              </a:tr>
              <a:tr h="344454"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1255660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5879" y="20413"/>
            <a:ext cx="1088118" cy="1221566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265228" y="6304081"/>
            <a:ext cx="260937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Add -s to the above if plural)</a:t>
            </a:r>
          </a:p>
          <a:p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marron (invariable) brown</a:t>
            </a:r>
          </a:p>
        </p:txBody>
      </p:sp>
      <p:graphicFrame>
        <p:nvGraphicFramePr>
          <p:cNvPr id="31" name="Table 43">
            <a:extLst>
              <a:ext uri="{FF2B5EF4-FFF2-40B4-BE49-F238E27FC236}">
                <a16:creationId xmlns:a16="http://schemas.microsoft.com/office/drawing/2014/main" xmlns="" id="{95E0964A-E0EF-4556-AE28-C3DC0A218F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30415" y="1454601"/>
          <a:ext cx="310923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520">
                  <a:extLst>
                    <a:ext uri="{9D8B030D-6E8A-4147-A177-3AD203B41FA5}">
                      <a16:colId xmlns:a16="http://schemas.microsoft.com/office/drawing/2014/main" xmlns="" val="1020126494"/>
                    </a:ext>
                  </a:extLst>
                </a:gridCol>
                <a:gridCol w="1287714">
                  <a:extLst>
                    <a:ext uri="{9D8B030D-6E8A-4147-A177-3AD203B41FA5}">
                      <a16:colId xmlns:a16="http://schemas.microsoft.com/office/drawing/2014/main" xmlns="" val="36245650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b="1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J’ai</a:t>
                      </a:r>
                      <a:r>
                        <a:rPr lang="en-GB" sz="1200" b="1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….</a:t>
                      </a:r>
                      <a:endParaRPr lang="en-GB" sz="12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have…..</a:t>
                      </a:r>
                      <a:endParaRPr lang="en-GB" sz="12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8032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Il/Elle a …</a:t>
                      </a:r>
                      <a:endParaRPr lang="en-GB" sz="1200" b="0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noProof="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He/She</a:t>
                      </a:r>
                      <a:r>
                        <a:rPr lang="en-GB" sz="1200" b="0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has…</a:t>
                      </a:r>
                      <a:endParaRPr lang="en-GB" sz="12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7096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nez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bleu</a:t>
                      </a:r>
                      <a:endParaRPr lang="en-GB" sz="12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b="0" kern="1200" baseline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blue nose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4154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bouche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bleue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…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blue mouth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421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blue eyes/hair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blue eyes/hair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95742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Il/Elle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est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... </a:t>
                      </a:r>
                      <a:endParaRPr lang="en-GB" sz="12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He/She</a:t>
                      </a: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is ...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3041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grand(e) </a:t>
                      </a:r>
                      <a:endParaRPr lang="en-GB" sz="12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big/tall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5913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petit(e)</a:t>
                      </a:r>
                      <a:endParaRPr lang="en-GB" sz="12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small</a:t>
                      </a:r>
                      <a:endParaRPr lang="en-GB" sz="1200" b="0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5779455"/>
                  </a:ext>
                </a:extLst>
              </a:tr>
            </a:tbl>
          </a:graphicData>
        </a:graphic>
      </p:graphicFrame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9" t="57679" r="62736" b="30344"/>
          <a:stretch/>
        </p:blipFill>
        <p:spPr bwMode="auto">
          <a:xfrm>
            <a:off x="227629" y="1178515"/>
            <a:ext cx="1315844" cy="881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18541" t="24272" r="34037" b="24647"/>
          <a:stretch/>
        </p:blipFill>
        <p:spPr>
          <a:xfrm>
            <a:off x="5982067" y="1241599"/>
            <a:ext cx="1389575" cy="9309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/>
          <a:srcRect t="13413"/>
          <a:stretch/>
        </p:blipFill>
        <p:spPr>
          <a:xfrm>
            <a:off x="2083714" y="1350827"/>
            <a:ext cx="1314230" cy="7156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5087" y="1324007"/>
            <a:ext cx="729355" cy="766129"/>
          </a:xfrm>
          <a:prstGeom prst="rect">
            <a:avLst/>
          </a:prstGeom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7760"/>
          <a:stretch/>
        </p:blipFill>
        <p:spPr bwMode="auto">
          <a:xfrm>
            <a:off x="238330" y="2756114"/>
            <a:ext cx="746073" cy="143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Content Placeholder 3"/>
          <p:cNvPicPr>
            <a:picLocks noChangeAspect="1"/>
          </p:cNvPicPr>
          <p:nvPr/>
        </p:nvPicPr>
        <p:blipFill rotWithShape="1">
          <a:blip r:embed="rId10"/>
          <a:srcRect l="21833" r="50405"/>
          <a:stretch/>
        </p:blipFill>
        <p:spPr>
          <a:xfrm>
            <a:off x="1583144" y="2756114"/>
            <a:ext cx="940497" cy="1454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75474" y="2801330"/>
            <a:ext cx="911343" cy="14446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89433" y="2836758"/>
            <a:ext cx="794239" cy="13737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79455" y="2203913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Deux</a:t>
            </a:r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yeux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34733" y="2211762"/>
            <a:ext cx="156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Une</a:t>
            </a:r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 bouche 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233071" y="2191368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Un </a:t>
            </a:r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nez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861566" y="2250162"/>
            <a:ext cx="1630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Deux</a:t>
            </a:r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oreilles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44516" y="4279342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La </a:t>
            </a:r>
            <a:r>
              <a:rPr lang="fr-FR" b="1" dirty="0">
                <a:solidFill>
                  <a:prstClr val="black"/>
                </a:solidFill>
                <a:latin typeface="Comic Sans MS" panose="030F0702030302020204" pitchFamily="66" charset="0"/>
              </a:rPr>
              <a:t>tête</a:t>
            </a:r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10487" y="4244597"/>
            <a:ext cx="1558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Les </a:t>
            </a:r>
            <a:r>
              <a:rPr lang="fr-FR" b="1" dirty="0">
                <a:solidFill>
                  <a:prstClr val="black"/>
                </a:solidFill>
                <a:latin typeface="Comic Sans MS" panose="030F0702030302020204" pitchFamily="66" charset="0"/>
              </a:rPr>
              <a:t>épaules</a:t>
            </a:r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01105" y="4244597"/>
            <a:ext cx="1378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Les </a:t>
            </a:r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genous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675474" y="4258129"/>
            <a:ext cx="1218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Comic Sans MS" panose="030F0702030302020204" pitchFamily="66" charset="0"/>
              </a:rPr>
              <a:t>Les </a:t>
            </a:r>
            <a:r>
              <a:rPr lang="en-GB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pieds</a:t>
            </a:r>
            <a:endParaRPr lang="en-GB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25329" y="4627461"/>
            <a:ext cx="3442017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12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il</a:t>
            </a:r>
            <a:r>
              <a:rPr lang="en-GB" sz="1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2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est</a:t>
            </a:r>
            <a:r>
              <a:rPr lang="en-GB" sz="1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grand</a:t>
            </a:r>
            <a:r>
              <a:rPr lang="en-GB" dirty="0">
                <a:solidFill>
                  <a:prstClr val="black"/>
                </a:solidFill>
                <a:latin typeface="Comic Sans MS" panose="030F0702030302020204" pitchFamily="66" charset="0"/>
              </a:rPr>
              <a:t>		</a:t>
            </a:r>
            <a:r>
              <a:rPr lang="en-GB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he is big</a:t>
            </a:r>
          </a:p>
          <a:p>
            <a:r>
              <a:rPr lang="fr-FR" sz="1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il est petit</a:t>
            </a:r>
            <a:r>
              <a:rPr lang="fr-FR" dirty="0">
                <a:solidFill>
                  <a:prstClr val="black"/>
                </a:solidFill>
                <a:latin typeface="Comic Sans MS" panose="030F0702030302020204" pitchFamily="66" charset="0"/>
              </a:rPr>
              <a:t>		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he</a:t>
            </a:r>
            <a:r>
              <a:rPr lang="fr-FR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is</a:t>
            </a:r>
            <a:r>
              <a:rPr lang="fr-FR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small</a:t>
            </a:r>
            <a:endParaRPr lang="fr-FR" sz="1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fr-FR" sz="1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elle est grande</a:t>
            </a:r>
            <a:r>
              <a:rPr lang="fr-FR" sz="1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         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she</a:t>
            </a:r>
            <a:r>
              <a:rPr lang="fr-FR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is</a:t>
            </a:r>
            <a:r>
              <a:rPr lang="fr-FR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big</a:t>
            </a:r>
            <a:endParaRPr lang="fr-FR" sz="1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fr-FR" sz="1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elle est petite           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she</a:t>
            </a:r>
            <a:r>
              <a:rPr lang="fr-FR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is</a:t>
            </a:r>
            <a:r>
              <a:rPr lang="fr-FR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fr-FR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small</a:t>
            </a:r>
            <a:endParaRPr lang="fr-FR" sz="1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890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Office Theme</vt:lpstr>
      <vt:lpstr>2_Office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Wassila MW. Mezrit</dc:creator>
  <cp:lastModifiedBy>Wassila MW. Mezrit</cp:lastModifiedBy>
  <cp:revision>1</cp:revision>
  <dcterms:created xsi:type="dcterms:W3CDTF">2022-11-09T19:08:15Z</dcterms:created>
  <dcterms:modified xsi:type="dcterms:W3CDTF">2022-11-09T19:08:32Z</dcterms:modified>
</cp:coreProperties>
</file>