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36C4C-F543-4D12-B64C-84B43D11C23A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526F5-5A6F-444E-85B7-860D45B2A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746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36C4C-F543-4D12-B64C-84B43D11C23A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526F5-5A6F-444E-85B7-860D45B2A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690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36C4C-F543-4D12-B64C-84B43D11C23A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526F5-5A6F-444E-85B7-860D45B2A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882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36C4C-F543-4D12-B64C-84B43D11C23A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526F5-5A6F-444E-85B7-860D45B2A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928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36C4C-F543-4D12-B64C-84B43D11C23A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526F5-5A6F-444E-85B7-860D45B2A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634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36C4C-F543-4D12-B64C-84B43D11C23A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526F5-5A6F-444E-85B7-860D45B2A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680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36C4C-F543-4D12-B64C-84B43D11C23A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526F5-5A6F-444E-85B7-860D45B2A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026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36C4C-F543-4D12-B64C-84B43D11C23A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526F5-5A6F-444E-85B7-860D45B2A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141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36C4C-F543-4D12-B64C-84B43D11C23A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526F5-5A6F-444E-85B7-860D45B2A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793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36C4C-F543-4D12-B64C-84B43D11C23A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526F5-5A6F-444E-85B7-860D45B2A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847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36C4C-F543-4D12-B64C-84B43D11C23A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526F5-5A6F-444E-85B7-860D45B2A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4058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06B6C-F97B-4544-8212-7B91DF67CB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6C5D35A-B158-40D4-AD1D-6086B6AFD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9B6A06D-D10D-4D0F-B24D-CE7A335E7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207EBB8-4558-47A6-8413-42C230721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80AB24A-DFDE-4EA4-B37C-355E2EF41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0679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7A246F-E0FF-42C3-B6C3-86143723C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F53DC3E-BB80-42C2-A948-D2ED16460F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A694768-F32A-43E3-B98F-79BDDC740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20CB141-EA2C-4922-8CEF-894FA2A85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3AD265B-FFDE-48E9-95EA-3CD66EA18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4294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9620F4-58DF-49D3-8086-6F007EA39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38DF49F-1912-47DC-B30E-C165E2E65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B59FB57-270F-4F03-96E6-B07C8D753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F4E8FCF-68AC-4558-9212-2BEE8F1C1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69120FA-D117-41EF-88D7-58D83ABB9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321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168C85-9C47-4528-BE8E-51B6CC214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577496-E85F-4DF9-9F1F-4F0114FBE6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DC7C4FF-F314-4F03-975B-97851518CD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E59BB68-6FA2-439A-99A9-FA91F2C83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D4516DF-ED27-493C-BF13-0AA9951C9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AA62706-AE9C-41B0-8266-242710F27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09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6A0426-1555-4D42-808F-5DFA69AB4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08ACE56-31D1-41A2-94A4-892844AD5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242072C-47CB-460A-B763-EF39775B10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7F7092D-A456-4C16-88D5-46937CCF70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2C7A73A-A6DA-4AF4-B6F0-C8A5CBC3D5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E264E9CF-0257-4B73-A00D-FEA79F929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4396EDD-6C2D-4302-AE41-7A791C494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97B10E6-1F7A-4AC3-A5C2-936B99C3E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7307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CA7CB1-C2E0-4E70-8D88-E65FB2C2A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A8D15A3-7B07-4AFB-B6A7-62C70FAA2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98055A7-79FB-495F-966C-2F25DCA91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85E691C-17FE-46D2-A18A-9F1530139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9281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7B33D61-501F-42FD-9002-A96A4309B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2EF35AE-BB9A-491A-AF77-D9F806DCB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B461FDD-A901-4285-844F-87F9A06EC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2849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EB9272-56DE-442D-82D2-EF9B40EE3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99984A6-B631-46C3-A821-C4C0FECAA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D9C858D-84C3-49C2-8771-911413D377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98AAC54-059E-45E9-AF2F-F00A553C5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A75AEB8-07A4-415F-8ADD-F766FAF56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3AF0ACF-19A6-44B3-B137-E7264D980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2006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F69FA7-1024-4062-A8EC-4A2DDD76E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4C61BFB-5944-4E63-ACF5-F4EA06E1A5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EFE22BF-8EB5-42D0-9C91-04CAD7B72D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629DDB9-865E-414C-BE80-F77B587D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54ED389-71AD-4109-9711-F20D7C429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9A49FD5-48C7-4006-BFE8-0F1EB400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2241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BB9095-1994-46CD-B76D-D8B8F0AFE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FEBEB2A-9FD7-44C8-BA85-D622F6ADB8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00133BB-7AF5-40DD-BAEF-4AD888EF7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061503E-BCB1-47CB-953A-E90322FA9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B5BCB11-B968-4BB0-88A4-4BD8ACBA5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4428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EF5E1BC-4671-4332-ADD4-13D7638F19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2014BA8-60B4-4824-9F5D-4AD1639A4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E5BF8EF-2140-4916-980D-2E1EE9B0C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FA37124-D086-4EF9-94FD-1C3753E7B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51B714B-5F4B-4057-B665-DA9410109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295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36C4C-F543-4D12-B64C-84B43D11C23A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526F5-5A6F-444E-85B7-860D45B2A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627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4C444F1-847B-4792-8808-2B31F98BB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77203A5-C451-47B5-A379-50EA44207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EDA3351-0180-47F6-87BC-B5ABFA72F6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5CDC654-8778-456F-8F34-CD006D1938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EB73E91-700C-45A1-83C1-EB4B24A03A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045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gif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AE0A460-B72B-44C1-A3CE-4F5E47D59E75}"/>
              </a:ext>
            </a:extLst>
          </p:cNvPr>
          <p:cNvSpPr txBox="1"/>
          <p:nvPr/>
        </p:nvSpPr>
        <p:spPr>
          <a:xfrm>
            <a:off x="3047071" y="3244334"/>
            <a:ext cx="60941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7B022C6-FA0E-414A-A3DC-667CA30D3D2D}"/>
              </a:ext>
            </a:extLst>
          </p:cNvPr>
          <p:cNvSpPr txBox="1"/>
          <p:nvPr/>
        </p:nvSpPr>
        <p:spPr>
          <a:xfrm>
            <a:off x="3047071" y="41113"/>
            <a:ext cx="63325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French Knowledge </a:t>
            </a:r>
            <a:r>
              <a:rPr lang="en-GB" sz="20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Organiser</a:t>
            </a:r>
          </a:p>
          <a:p>
            <a:pPr algn="ctr"/>
            <a:r>
              <a:rPr lang="en-GB" sz="20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On </a:t>
            </a:r>
            <a:r>
              <a:rPr lang="en-GB" sz="20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fait </a:t>
            </a:r>
            <a:r>
              <a:rPr lang="en-GB" sz="20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20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fête</a:t>
            </a:r>
          </a:p>
          <a:p>
            <a:pPr algn="ctr"/>
            <a:r>
              <a:rPr lang="en-GB" sz="20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Let’s celebrate </a:t>
            </a:r>
            <a:endParaRPr lang="en-GB" sz="2000" u="sng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36593F25-7894-47A8-9FEA-081E2DC86211}"/>
              </a:ext>
            </a:extLst>
          </p:cNvPr>
          <p:cNvSpPr txBox="1"/>
          <p:nvPr/>
        </p:nvSpPr>
        <p:spPr>
          <a:xfrm>
            <a:off x="2627710" y="4965821"/>
            <a:ext cx="5105647" cy="17081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14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Tu</a:t>
            </a: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4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nages</a:t>
            </a: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4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bien</a:t>
            </a: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? </a:t>
            </a: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- </a:t>
            </a:r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Are </a:t>
            </a:r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you good at swimming?</a:t>
            </a:r>
          </a:p>
          <a:p>
            <a:r>
              <a:rPr lang="en-GB" sz="14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Qu’est-ce</a:t>
            </a: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 que </a:t>
            </a:r>
            <a:r>
              <a:rPr lang="en-GB" sz="14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tu</a:t>
            </a: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4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veux</a:t>
            </a: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 faire? </a:t>
            </a:r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What would you like to do?</a:t>
            </a:r>
          </a:p>
          <a:p>
            <a:pPr>
              <a:lnSpc>
                <a:spcPct val="150000"/>
              </a:lnSpc>
            </a:pPr>
            <a:r>
              <a:rPr lang="fr-FR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Qui préfère?</a:t>
            </a:r>
            <a:r>
              <a:rPr lang="fr-FR" sz="1400" dirty="0">
                <a:solidFill>
                  <a:prstClr val="black"/>
                </a:solidFill>
              </a:rPr>
              <a:t>-</a:t>
            </a:r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Who prefers?</a:t>
            </a:r>
          </a:p>
          <a:p>
            <a:r>
              <a:rPr lang="en-GB" sz="14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C’est</a:t>
            </a: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4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quand</a:t>
            </a: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, ton </a:t>
            </a:r>
            <a:r>
              <a:rPr lang="en-GB" sz="14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anniversaire</a:t>
            </a: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?- </a:t>
            </a:r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When is your birthday?</a:t>
            </a:r>
          </a:p>
          <a:p>
            <a:pPr>
              <a:lnSpc>
                <a:spcPct val="150000"/>
              </a:lnSpc>
            </a:pP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Mon </a:t>
            </a:r>
            <a:r>
              <a:rPr lang="en-GB" sz="14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anniversiare</a:t>
            </a: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4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c’est</a:t>
            </a: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 le … - </a:t>
            </a:r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My birthday is on…..</a:t>
            </a:r>
            <a:endParaRPr lang="en-GB" sz="14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Come to my party!.- </a:t>
            </a:r>
            <a:r>
              <a:rPr lang="en-GB" sz="14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viens</a:t>
            </a:r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 à  ma fête.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6649B914-7DD1-4E78-862E-5949C32A5C2B}"/>
              </a:ext>
            </a:extLst>
          </p:cNvPr>
          <p:cNvSpPr txBox="1"/>
          <p:nvPr/>
        </p:nvSpPr>
        <p:spPr>
          <a:xfrm>
            <a:off x="3321890" y="1118086"/>
            <a:ext cx="45549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Les activités- </a:t>
            </a:r>
            <a:r>
              <a:rPr lang="fr-FR" b="1" u="sng" kern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activities</a:t>
            </a:r>
            <a:r>
              <a:rPr lang="fr-FR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   </a:t>
            </a:r>
            <a:endParaRPr lang="en-GB" b="1" u="sng" kern="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3" name="Table 43">
            <a:extLst>
              <a:ext uri="{FF2B5EF4-FFF2-40B4-BE49-F238E27FC236}">
                <a16:creationId xmlns:a16="http://schemas.microsoft.com/office/drawing/2014/main" xmlns="" id="{95E0964A-E0EF-4556-AE28-C3DC0A218F9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46233" y="1473157"/>
          <a:ext cx="3423424" cy="1732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404">
                  <a:extLst>
                    <a:ext uri="{9D8B030D-6E8A-4147-A177-3AD203B41FA5}">
                      <a16:colId xmlns:a16="http://schemas.microsoft.com/office/drawing/2014/main" xmlns="" val="1020126494"/>
                    </a:ext>
                  </a:extLst>
                </a:gridCol>
                <a:gridCol w="1550020">
                  <a:extLst>
                    <a:ext uri="{9D8B030D-6E8A-4147-A177-3AD203B41FA5}">
                      <a16:colId xmlns:a16="http://schemas.microsoft.com/office/drawing/2014/main" xmlns="" val="3624565035"/>
                    </a:ext>
                  </a:extLst>
                </a:gridCol>
              </a:tblGrid>
              <a:tr h="297765"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Je nage </a:t>
                      </a:r>
                      <a:endParaRPr lang="en-GB" sz="14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swim</a:t>
                      </a:r>
                      <a:endParaRPr lang="en-GB" sz="14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98032020"/>
                  </a:ext>
                </a:extLst>
              </a:tr>
              <a:tr h="408711"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Je lis </a:t>
                      </a:r>
                      <a:endParaRPr lang="en-GB" sz="14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r-FR" sz="14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</a:t>
                      </a:r>
                      <a:r>
                        <a:rPr lang="fr-FR" sz="1400" b="0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read</a:t>
                      </a:r>
                      <a:endParaRPr lang="en-GB" sz="14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07096619"/>
                  </a:ext>
                </a:extLst>
              </a:tr>
              <a:tr h="386030"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Je </a:t>
                      </a:r>
                      <a:r>
                        <a:rPr lang="en-GB" sz="14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danse</a:t>
                      </a:r>
                      <a:r>
                        <a:rPr lang="en-GB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endParaRPr lang="en-GB" sz="14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r-FR" sz="14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dance</a:t>
                      </a:r>
                      <a:endParaRPr lang="en-GB" sz="14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44154235"/>
                  </a:ext>
                </a:extLst>
              </a:tr>
              <a:tr h="2534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Je chante</a:t>
                      </a:r>
                      <a:endParaRPr lang="en-GB" sz="14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sing</a:t>
                      </a:r>
                      <a:endParaRPr lang="en-GB" sz="14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9421664"/>
                  </a:ext>
                </a:extLst>
              </a:tr>
              <a:tr h="386030"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Je joue au football </a:t>
                      </a:r>
                      <a:endParaRPr lang="en-GB" sz="14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</a:t>
                      </a:r>
                      <a:r>
                        <a:rPr lang="en-GB" sz="1400" b="0" kern="1200" baseline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play football </a:t>
                      </a:r>
                      <a:endParaRPr lang="en-GB" sz="14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95742354"/>
                  </a:ext>
                </a:extLst>
              </a:tr>
            </a:tbl>
          </a:graphicData>
        </a:graphic>
      </p:graphicFrame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BE943A3F-9340-40B3-9667-5BBD9E063EED}"/>
              </a:ext>
            </a:extLst>
          </p:cNvPr>
          <p:cNvSpPr txBox="1"/>
          <p:nvPr/>
        </p:nvSpPr>
        <p:spPr>
          <a:xfrm>
            <a:off x="8392820" y="982829"/>
            <a:ext cx="33470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Le jour du sport-</a:t>
            </a:r>
            <a:r>
              <a:rPr lang="en-US" sz="1600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sports day </a:t>
            </a:r>
          </a:p>
          <a:p>
            <a:pPr algn="ctr"/>
            <a:r>
              <a:rPr lang="en-US" sz="1600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Je </a:t>
            </a:r>
            <a:r>
              <a:rPr lang="en-US" sz="1600" b="1" u="sng" kern="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peux</a:t>
            </a:r>
            <a:r>
              <a:rPr lang="en-US" sz="1600" b="1" u="sng" kern="0" dirty="0">
                <a:solidFill>
                  <a:srgbClr val="000000"/>
                </a:solidFill>
                <a:latin typeface="Comic Sans MS" panose="030F0702030302020204" pitchFamily="66" charset="0"/>
              </a:rPr>
              <a:t> – I can </a:t>
            </a:r>
            <a:endParaRPr lang="en-GB" sz="1600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The National Flag of France: What You Should Know! - French Moments">
            <a:extLst>
              <a:ext uri="{FF2B5EF4-FFF2-40B4-BE49-F238E27FC236}">
                <a16:creationId xmlns:a16="http://schemas.microsoft.com/office/drawing/2014/main" xmlns="" id="{8795E8A5-E82C-46E2-AFA0-3267DE72A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8513" y="145548"/>
            <a:ext cx="1127718" cy="750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3DB29501-F27B-47E6-8A79-1F83842C11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9" y="85001"/>
            <a:ext cx="1309687" cy="871537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905315" y="4632163"/>
            <a:ext cx="20063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prstClr val="black"/>
                </a:solidFill>
                <a:latin typeface="Comic Sans MS" panose="030F0702030302020204" pitchFamily="66" charset="0"/>
              </a:rPr>
              <a:t>Je </a:t>
            </a:r>
            <a:r>
              <a:rPr lang="en-GB" sz="16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peux</a:t>
            </a:r>
            <a:r>
              <a:rPr lang="en-GB" sz="16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courir</a:t>
            </a:r>
            <a:r>
              <a:rPr lang="en-GB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r>
              <a:rPr lang="en-GB" sz="1600" b="1" dirty="0">
                <a:solidFill>
                  <a:prstClr val="black"/>
                </a:solidFill>
                <a:latin typeface="Comic Sans MS" panose="030F0702030302020204" pitchFamily="66" charset="0"/>
              </a:rPr>
              <a:t>  </a:t>
            </a:r>
            <a:endParaRPr lang="en-GB" sz="16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379632" y="3947912"/>
            <a:ext cx="299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prstClr val="black"/>
                </a:solidFill>
                <a:latin typeface="Comic Sans MS" panose="030F0702030302020204" pitchFamily="66" charset="0"/>
              </a:rPr>
              <a:t>Je </a:t>
            </a:r>
            <a:r>
              <a:rPr lang="en-GB" sz="16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peux</a:t>
            </a:r>
            <a:r>
              <a:rPr lang="en-GB" sz="16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attraper</a:t>
            </a:r>
            <a:r>
              <a:rPr lang="en-GB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le </a:t>
            </a:r>
            <a:r>
              <a:rPr lang="en-GB" sz="16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ballon</a:t>
            </a:r>
            <a:r>
              <a:rPr lang="en-GB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. </a:t>
            </a:r>
            <a:endParaRPr lang="en-GB" sz="1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1" name="Table 50">
            <a:extLst>
              <a:ext uri="{FF2B5EF4-FFF2-40B4-BE49-F238E27FC236}">
                <a16:creationId xmlns:a16="http://schemas.microsoft.com/office/drawing/2014/main" xmlns="" id="{777C257F-00E8-4979-9456-5A505470DB4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3567" y="1505017"/>
          <a:ext cx="2485818" cy="41300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8033">
                  <a:extLst>
                    <a:ext uri="{9D8B030D-6E8A-4147-A177-3AD203B41FA5}">
                      <a16:colId xmlns:a16="http://schemas.microsoft.com/office/drawing/2014/main" xmlns="" val="3348953234"/>
                    </a:ext>
                  </a:extLst>
                </a:gridCol>
                <a:gridCol w="1237785">
                  <a:extLst>
                    <a:ext uri="{9D8B030D-6E8A-4147-A177-3AD203B41FA5}">
                      <a16:colId xmlns:a16="http://schemas.microsoft.com/office/drawing/2014/main" xmlns="" val="1302829257"/>
                    </a:ext>
                  </a:extLst>
                </a:gridCol>
              </a:tblGrid>
              <a:tr h="368388"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ts val="12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janvier </a:t>
                      </a:r>
                      <a:endParaRPr lang="en-GB" sz="14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ts val="12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fr-FR" sz="1400" b="0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January</a:t>
                      </a:r>
                      <a:endParaRPr lang="en-GB" sz="14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11407716"/>
                  </a:ext>
                </a:extLst>
              </a:tr>
              <a:tr h="353274"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ts val="12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février</a:t>
                      </a:r>
                      <a:endParaRPr lang="en-GB" sz="14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ts val="12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fr-FR" sz="1400" b="0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February</a:t>
                      </a:r>
                      <a:endParaRPr lang="en-GB" sz="14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53831163"/>
                  </a:ext>
                </a:extLst>
              </a:tr>
              <a:tr h="319831"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ts val="12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mars</a:t>
                      </a:r>
                      <a:r>
                        <a:rPr lang="fr-FR" sz="1400" b="1" kern="1200" dirty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	</a:t>
                      </a:r>
                      <a:endParaRPr lang="en-GB" sz="14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ts val="12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fr-FR" sz="14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March</a:t>
                      </a:r>
                      <a:endParaRPr lang="en-GB" sz="14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03345923"/>
                  </a:ext>
                </a:extLst>
              </a:tr>
              <a:tr h="360473"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ts val="12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avril</a:t>
                      </a:r>
                      <a:endParaRPr lang="en-GB" sz="14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ts val="12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n-GB" sz="14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April</a:t>
                      </a:r>
                      <a:endParaRPr lang="en-GB" sz="1400" b="0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41105668"/>
                  </a:ext>
                </a:extLst>
              </a:tr>
              <a:tr h="327030"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ts val="12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mai</a:t>
                      </a:r>
                      <a:endParaRPr lang="en-GB" sz="14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May</a:t>
                      </a:r>
                      <a:endParaRPr lang="en-GB" sz="1400" b="0" kern="1200" dirty="0" smtClean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16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juin</a:t>
                      </a:r>
                      <a:endParaRPr lang="en-GB" sz="14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June</a:t>
                      </a:r>
                      <a:endParaRPr lang="en-GB" sz="1400" b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05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juillet</a:t>
                      </a:r>
                      <a:endParaRPr lang="fr-FR" sz="1400" b="1" kern="1200" noProof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July</a:t>
                      </a:r>
                      <a:endParaRPr lang="en-GB" sz="1400" b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592482"/>
                  </a:ext>
                </a:extLst>
              </a:tr>
              <a:tr h="3382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août</a:t>
                      </a:r>
                      <a:r>
                        <a:rPr lang="fr-FR" sz="1400" b="1" kern="1200" baseline="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400" b="1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endParaRPr lang="fr-FR" sz="1400" b="1" kern="1200" noProof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August</a:t>
                      </a:r>
                      <a:endParaRPr lang="en-GB" sz="1400" b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72942783"/>
                  </a:ext>
                </a:extLst>
              </a:tr>
              <a:tr h="3605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septembre</a:t>
                      </a:r>
                      <a:endParaRPr lang="fr-FR" sz="1400" b="1" kern="1200" noProof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September</a:t>
                      </a:r>
                      <a:endParaRPr lang="en-GB" sz="1400" b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95722927"/>
                  </a:ext>
                </a:extLst>
              </a:tr>
              <a:tr h="3270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octobre</a:t>
                      </a:r>
                      <a:endParaRPr lang="fr-FR" sz="1400" b="1" kern="1200" noProof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October</a:t>
                      </a:r>
                      <a:endParaRPr lang="en-GB" sz="1400" b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53905803"/>
                  </a:ext>
                </a:extLst>
              </a:tr>
              <a:tr h="3382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novembre</a:t>
                      </a:r>
                      <a:endParaRPr lang="fr-FR" sz="1400" b="1" kern="1200" noProof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November</a:t>
                      </a:r>
                      <a:endParaRPr lang="en-GB" sz="1400" b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17032941"/>
                  </a:ext>
                </a:extLst>
              </a:tr>
              <a:tr h="2932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décembre</a:t>
                      </a:r>
                      <a:r>
                        <a:rPr lang="en-GB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endParaRPr lang="en-GB" sz="14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December</a:t>
                      </a:r>
                      <a:endParaRPr lang="en-GB" sz="1400" b="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2153612"/>
                  </a:ext>
                </a:extLst>
              </a:tr>
            </a:tbl>
          </a:graphicData>
        </a:graphic>
      </p:graphicFrame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682BC4B8-BDEA-40A4-8D02-6FCB62C3196A}"/>
              </a:ext>
            </a:extLst>
          </p:cNvPr>
          <p:cNvSpPr txBox="1"/>
          <p:nvPr/>
        </p:nvSpPr>
        <p:spPr>
          <a:xfrm>
            <a:off x="95769" y="1101946"/>
            <a:ext cx="45549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Les moist- months </a:t>
            </a:r>
            <a:endParaRPr lang="en-GB" sz="16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7B022C6-FA0E-414A-A3DC-667CA30D3D2D}"/>
              </a:ext>
            </a:extLst>
          </p:cNvPr>
          <p:cNvSpPr txBox="1"/>
          <p:nvPr/>
        </p:nvSpPr>
        <p:spPr>
          <a:xfrm>
            <a:off x="1405456" y="85001"/>
            <a:ext cx="1222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Year3 </a:t>
            </a:r>
            <a:endParaRPr lang="en-GB" sz="2400" u="sng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77B022C6-FA0E-414A-A3DC-667CA30D3D2D}"/>
              </a:ext>
            </a:extLst>
          </p:cNvPr>
          <p:cNvSpPr txBox="1"/>
          <p:nvPr/>
        </p:nvSpPr>
        <p:spPr>
          <a:xfrm>
            <a:off x="9530103" y="145548"/>
            <a:ext cx="1392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Summer  </a:t>
            </a: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" name="Picture 29" descr="Image result for birthday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413" y="85001"/>
            <a:ext cx="1133475" cy="11334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4" name="Table 43">
            <a:extLst>
              <a:ext uri="{FF2B5EF4-FFF2-40B4-BE49-F238E27FC236}">
                <a16:creationId xmlns:a16="http://schemas.microsoft.com/office/drawing/2014/main" xmlns="" id="{95E0964A-E0EF-4556-AE28-C3DC0A218F9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65478" y="3237816"/>
          <a:ext cx="5053467" cy="16792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82">
                  <a:extLst>
                    <a:ext uri="{9D8B030D-6E8A-4147-A177-3AD203B41FA5}">
                      <a16:colId xmlns:a16="http://schemas.microsoft.com/office/drawing/2014/main" xmlns="" val="1020126494"/>
                    </a:ext>
                  </a:extLst>
                </a:gridCol>
                <a:gridCol w="2691185">
                  <a:extLst>
                    <a:ext uri="{9D8B030D-6E8A-4147-A177-3AD203B41FA5}">
                      <a16:colId xmlns:a16="http://schemas.microsoft.com/office/drawing/2014/main" xmlns="" val="3624565035"/>
                    </a:ext>
                  </a:extLst>
                </a:gridCol>
              </a:tblGrid>
              <a:tr h="2974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bien</a:t>
                      </a:r>
                      <a:endParaRPr lang="en-GB" sz="1400" b="1" kern="1200" noProof="0" dirty="0" smtClean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well/good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98032020"/>
                  </a:ext>
                </a:extLst>
              </a:tr>
              <a:tr h="3860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très</a:t>
                      </a:r>
                      <a:r>
                        <a:rPr lang="en-GB" sz="1400" b="1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1" kern="1200" noProof="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bien</a:t>
                      </a:r>
                      <a:endParaRPr lang="en-GB" sz="1400" b="1" kern="1200" noProof="0" dirty="0" smtClean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noProof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very well/good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07096619"/>
                  </a:ext>
                </a:extLst>
              </a:tr>
              <a:tr h="569088">
                <a:tc>
                  <a:txBody>
                    <a:bodyPr/>
                    <a:lstStyle/>
                    <a:p>
                      <a:r>
                        <a:rPr lang="en-GB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Je </a:t>
                      </a:r>
                      <a:r>
                        <a:rPr lang="en-GB" sz="14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joue</a:t>
                      </a:r>
                      <a:r>
                        <a:rPr lang="en-GB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bien</a:t>
                      </a:r>
                      <a:r>
                        <a:rPr lang="en-GB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au football </a:t>
                      </a:r>
                      <a:endParaRPr lang="en-GB" sz="1400" b="1" kern="1200" noProof="0" dirty="0" smtClean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I’m good at playing football</a:t>
                      </a:r>
                    </a:p>
                    <a:p>
                      <a:r>
                        <a:rPr lang="en-GB" sz="1400" b="0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(literally: I play football well)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44154235"/>
                  </a:ext>
                </a:extLst>
              </a:tr>
              <a:tr h="2534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Je </a:t>
                      </a:r>
                      <a:r>
                        <a:rPr lang="en-GB" sz="14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nage</a:t>
                      </a:r>
                      <a:r>
                        <a:rPr lang="en-GB" sz="14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bien</a:t>
                      </a:r>
                      <a:endParaRPr lang="en-GB" sz="1400" b="1" kern="1200" noProof="0" dirty="0" smtClean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I’m good  at swimming</a:t>
                      </a:r>
                    </a:p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(</a:t>
                      </a:r>
                      <a:r>
                        <a:rPr lang="en-GB" sz="1400" b="0" kern="1200" dirty="0" err="1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literally:I</a:t>
                      </a:r>
                      <a:r>
                        <a:rPr lang="en-GB" sz="1400" b="0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swim well)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9421664"/>
                  </a:ext>
                </a:extLst>
              </a:tr>
            </a:tbl>
          </a:graphicData>
        </a:graphic>
      </p:graphicFrame>
      <p:pic>
        <p:nvPicPr>
          <p:cNvPr id="40" name="Content Placeholder 5" descr="comma_splices_run_ons_small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89449" y="3691534"/>
            <a:ext cx="1082592" cy="982327"/>
          </a:xfrm>
          <a:prstGeom prst="rect">
            <a:avLst/>
          </a:prstGeom>
        </p:spPr>
      </p:pic>
      <p:pic>
        <p:nvPicPr>
          <p:cNvPr id="45" name="Content Placeholder 4" descr="animated%20jump%20rope1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58103" y="4353716"/>
            <a:ext cx="1483692" cy="80696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78668" y="3049808"/>
            <a:ext cx="827662" cy="931470"/>
          </a:xfrm>
          <a:prstGeom prst="rect">
            <a:avLst/>
          </a:prstGeom>
        </p:spPr>
      </p:pic>
      <p:pic>
        <p:nvPicPr>
          <p:cNvPr id="47" name="Content Placeholder 5" descr="fotolia_3447320_XS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051196" y="1620914"/>
            <a:ext cx="688706" cy="9749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29831" y="2085329"/>
            <a:ext cx="661874" cy="1111154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8101210" y="3231466"/>
            <a:ext cx="20906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prstClr val="black"/>
                </a:solidFill>
                <a:latin typeface="Comic Sans MS" panose="030F0702030302020204" pitchFamily="66" charset="0"/>
              </a:rPr>
              <a:t>Je </a:t>
            </a:r>
            <a:r>
              <a:rPr lang="en-GB" sz="16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peux</a:t>
            </a:r>
            <a:r>
              <a:rPr lang="en-GB" sz="16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sauter</a:t>
            </a:r>
            <a:r>
              <a:rPr lang="en-GB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r>
              <a:rPr lang="en-GB" sz="1600" b="1" dirty="0">
                <a:solidFill>
                  <a:prstClr val="black"/>
                </a:solidFill>
                <a:latin typeface="Comic Sans MS" panose="030F0702030302020204" pitchFamily="66" charset="0"/>
              </a:rPr>
              <a:t>  </a:t>
            </a:r>
            <a:endParaRPr lang="en-GB" sz="16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541923" y="2575343"/>
            <a:ext cx="27606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solidFill>
                  <a:prstClr val="black"/>
                </a:solidFill>
                <a:latin typeface="Comic Sans MS" panose="030F0702030302020204" pitchFamily="66" charset="0"/>
              </a:rPr>
              <a:t>Je </a:t>
            </a:r>
            <a:r>
              <a:rPr lang="en-GB" sz="16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peux</a:t>
            </a:r>
            <a:r>
              <a:rPr lang="en-GB" sz="16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lancer le </a:t>
            </a:r>
            <a:r>
              <a:rPr lang="en-GB" sz="16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ballon</a:t>
            </a:r>
            <a:r>
              <a:rPr lang="en-GB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. </a:t>
            </a:r>
            <a:endParaRPr lang="en-GB" sz="1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373238" y="5182044"/>
            <a:ext cx="29819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solidFill>
                  <a:prstClr val="black"/>
                </a:solidFill>
                <a:latin typeface="Comic Sans MS" panose="030F0702030302020204" pitchFamily="66" charset="0"/>
              </a:rPr>
              <a:t>Je </a:t>
            </a:r>
            <a:r>
              <a:rPr lang="en-GB" sz="16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peux</a:t>
            </a:r>
            <a:r>
              <a:rPr lang="en-GB" sz="16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sauter</a:t>
            </a:r>
            <a:r>
              <a:rPr lang="en-GB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a la </a:t>
            </a:r>
            <a:r>
              <a:rPr lang="en-GB" sz="16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corde</a:t>
            </a:r>
            <a:r>
              <a:rPr lang="en-GB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. </a:t>
            </a:r>
            <a:endParaRPr lang="en-GB" sz="1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76222" y="83307"/>
            <a:ext cx="728558" cy="688195"/>
          </a:xfrm>
          <a:prstGeom prst="rect">
            <a:avLst/>
          </a:prstGeom>
        </p:spPr>
      </p:pic>
      <p:pic>
        <p:nvPicPr>
          <p:cNvPr id="52" name="Picture 8" descr="https://encrypted-tbn2.gstatic.com/images?q=tbn:ANd9GcRf5gTNkCMRyvVWFbw1zY_kDVw8BgLZG8jnIqZZluqIqUECnIcJ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897" y="1778319"/>
            <a:ext cx="633564" cy="89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287" y="5969920"/>
            <a:ext cx="608793" cy="373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060253" y="543316"/>
            <a:ext cx="669095" cy="66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73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200</Words>
  <Application>Microsoft Office PowerPoint</Application>
  <PresentationFormat>Widescreen</PresentationFormat>
  <Paragraphs>64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Wassila MW. Mezrit</dc:creator>
  <cp:lastModifiedBy>Wassila MW. Mezrit</cp:lastModifiedBy>
  <cp:revision>1</cp:revision>
  <dcterms:created xsi:type="dcterms:W3CDTF">2022-11-09T19:07:33Z</dcterms:created>
  <dcterms:modified xsi:type="dcterms:W3CDTF">2022-11-09T19:07:53Z</dcterms:modified>
</cp:coreProperties>
</file>